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0"/>
  </p:notesMasterIdLst>
  <p:handoutMasterIdLst>
    <p:handoutMasterId r:id="rId11"/>
  </p:handoutMasterIdLst>
  <p:sldIdLst>
    <p:sldId id="256" r:id="rId2"/>
    <p:sldId id="302" r:id="rId3"/>
    <p:sldId id="295" r:id="rId4"/>
    <p:sldId id="301" r:id="rId5"/>
    <p:sldId id="268" r:id="rId6"/>
    <p:sldId id="272" r:id="rId7"/>
    <p:sldId id="275" r:id="rId8"/>
    <p:sldId id="287" r:id="rId9"/>
  </p:sldIdLst>
  <p:sldSz cx="9144000" cy="6858000" type="screen4x3"/>
  <p:notesSz cx="6858000" cy="9144000"/>
  <p:defaultTextStyle>
    <a:defPPr>
      <a:defRPr lang="de-DE"/>
    </a:defPPr>
    <a:lvl1pPr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04005"/>
    <a:srgbClr val="B5CA82"/>
    <a:srgbClr val="91AC6B"/>
    <a:srgbClr val="41BEFF"/>
    <a:srgbClr val="0099FF"/>
    <a:srgbClr val="CA213F"/>
    <a:srgbClr val="E53418"/>
    <a:srgbClr val="FF8000"/>
    <a:srgbClr val="0065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3" autoAdjust="0"/>
    <p:restoredTop sz="72990" autoAdjust="0"/>
  </p:normalViewPr>
  <p:slideViewPr>
    <p:cSldViewPr snapToGrid="0">
      <p:cViewPr varScale="1">
        <p:scale>
          <a:sx n="100" d="100"/>
          <a:sy n="100" d="100"/>
        </p:scale>
        <p:origin x="-211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5971F6-26C1-B44B-94C4-1F4EEDC11B1B}" type="doc">
      <dgm:prSet loTypeId="urn:microsoft.com/office/officeart/2005/8/layout/gear1" loCatId="" qsTypeId="urn:microsoft.com/office/officeart/2005/8/quickstyle/simple2" qsCatId="simple" csTypeId="urn:microsoft.com/office/officeart/2005/8/colors/accent0_2" csCatId="mainScheme" phldr="1"/>
      <dgm:spPr/>
      <dgm:t>
        <a:bodyPr/>
        <a:lstStyle/>
        <a:p>
          <a:endParaRPr lang="en-US"/>
        </a:p>
      </dgm:t>
    </dgm:pt>
    <dgm:pt modelId="{58235057-6BFB-0F4C-9903-BE49C55AD376}">
      <dgm:prSet phldrT="[Text]" custT="1"/>
      <dgm:spPr/>
      <dgm:t>
        <a:bodyPr/>
        <a:lstStyle/>
        <a:p>
          <a:r>
            <a:rPr lang="en-US" sz="800" b="1" dirty="0" smtClean="0"/>
            <a:t>Assessment Generator</a:t>
          </a:r>
          <a:endParaRPr lang="en-US" sz="800" b="1" dirty="0"/>
        </a:p>
      </dgm:t>
    </dgm:pt>
    <dgm:pt modelId="{C0558B75-09BC-B446-B5CD-0A5E867CCA70}" type="parTrans" cxnId="{A4F21577-C4F1-E345-B80B-145BCB4ACF2E}">
      <dgm:prSet/>
      <dgm:spPr/>
      <dgm:t>
        <a:bodyPr/>
        <a:lstStyle/>
        <a:p>
          <a:endParaRPr lang="en-US"/>
        </a:p>
      </dgm:t>
    </dgm:pt>
    <dgm:pt modelId="{B17D458A-A116-7A48-B75F-D15473DB76FA}" type="sibTrans" cxnId="{A4F21577-C4F1-E345-B80B-145BCB4ACF2E}">
      <dgm:prSet/>
      <dgm:spPr/>
      <dgm:t>
        <a:bodyPr/>
        <a:lstStyle/>
        <a:p>
          <a:endParaRPr lang="en-US"/>
        </a:p>
      </dgm:t>
    </dgm:pt>
    <dgm:pt modelId="{9DF13BE0-1F0C-C540-B29D-BB0642DA663C}">
      <dgm:prSet phldrT="[Text]"/>
      <dgm:spPr/>
      <dgm:t>
        <a:bodyPr/>
        <a:lstStyle/>
        <a:p>
          <a:r>
            <a:rPr lang="en-US" b="1" dirty="0" smtClean="0"/>
            <a:t>Adaptive</a:t>
          </a:r>
        </a:p>
        <a:p>
          <a:r>
            <a:rPr lang="en-US" b="1" dirty="0" smtClean="0"/>
            <a:t>Intervention</a:t>
          </a:r>
          <a:endParaRPr lang="en-US" b="1" dirty="0"/>
        </a:p>
      </dgm:t>
    </dgm:pt>
    <dgm:pt modelId="{09F78A66-3930-9047-9F0C-C6E694BE4EDC}" type="sibTrans" cxnId="{F24CDF03-FBD2-9043-85EA-A8F08F65467C}">
      <dgm:prSet/>
      <dgm:spPr/>
      <dgm:t>
        <a:bodyPr/>
        <a:lstStyle/>
        <a:p>
          <a:endParaRPr lang="en-US"/>
        </a:p>
      </dgm:t>
    </dgm:pt>
    <dgm:pt modelId="{B6732BF7-5088-3C4F-9468-6DD8424B5D1C}" type="parTrans" cxnId="{F24CDF03-FBD2-9043-85EA-A8F08F65467C}">
      <dgm:prSet/>
      <dgm:spPr/>
      <dgm:t>
        <a:bodyPr/>
        <a:lstStyle/>
        <a:p>
          <a:endParaRPr lang="en-US"/>
        </a:p>
      </dgm:t>
    </dgm:pt>
    <dgm:pt modelId="{B406C1EC-FE0C-AA4A-A598-A9D67F5768DB}" type="pres">
      <dgm:prSet presAssocID="{E95971F6-26C1-B44B-94C4-1F4EEDC11B1B}" presName="composite" presStyleCnt="0">
        <dgm:presLayoutVars>
          <dgm:chMax val="3"/>
          <dgm:animLvl val="lvl"/>
          <dgm:resizeHandles val="exact"/>
        </dgm:presLayoutVars>
      </dgm:prSet>
      <dgm:spPr/>
      <dgm:t>
        <a:bodyPr/>
        <a:lstStyle/>
        <a:p>
          <a:endParaRPr lang="en-US"/>
        </a:p>
      </dgm:t>
    </dgm:pt>
    <dgm:pt modelId="{B50CBBF6-8F50-7A4E-AF4B-3694EE2A8EDB}" type="pres">
      <dgm:prSet presAssocID="{9DF13BE0-1F0C-C540-B29D-BB0642DA663C}" presName="gear1" presStyleLbl="node1" presStyleIdx="0" presStyleCnt="2" custScaleX="113832" custScaleY="110687" custLinFactNeighborX="8473" custLinFactNeighborY="15458">
        <dgm:presLayoutVars>
          <dgm:chMax val="1"/>
          <dgm:bulletEnabled val="1"/>
        </dgm:presLayoutVars>
      </dgm:prSet>
      <dgm:spPr/>
      <dgm:t>
        <a:bodyPr/>
        <a:lstStyle/>
        <a:p>
          <a:endParaRPr lang="en-US"/>
        </a:p>
      </dgm:t>
    </dgm:pt>
    <dgm:pt modelId="{AC612636-F738-304F-A1DB-9EF6E5E3C77B}" type="pres">
      <dgm:prSet presAssocID="{9DF13BE0-1F0C-C540-B29D-BB0642DA663C}" presName="gear1srcNode" presStyleLbl="node1" presStyleIdx="0" presStyleCnt="2"/>
      <dgm:spPr/>
      <dgm:t>
        <a:bodyPr/>
        <a:lstStyle/>
        <a:p>
          <a:endParaRPr lang="en-US"/>
        </a:p>
      </dgm:t>
    </dgm:pt>
    <dgm:pt modelId="{53C5A3BE-23D5-504E-91E8-E9557598E7C9}" type="pres">
      <dgm:prSet presAssocID="{9DF13BE0-1F0C-C540-B29D-BB0642DA663C}" presName="gear1dstNode" presStyleLbl="node1" presStyleIdx="0" presStyleCnt="2"/>
      <dgm:spPr/>
      <dgm:t>
        <a:bodyPr/>
        <a:lstStyle/>
        <a:p>
          <a:endParaRPr lang="en-US"/>
        </a:p>
      </dgm:t>
    </dgm:pt>
    <dgm:pt modelId="{DA1553E7-9E6B-ED4B-A8CD-957BAE98DE41}" type="pres">
      <dgm:prSet presAssocID="{58235057-6BFB-0F4C-9903-BE49C55AD376}" presName="gear2" presStyleLbl="node1" presStyleIdx="1" presStyleCnt="2" custScaleX="176996" custScaleY="164926" custLinFactNeighborX="-19880" custLinFactNeighborY="-1138">
        <dgm:presLayoutVars>
          <dgm:chMax val="1"/>
          <dgm:bulletEnabled val="1"/>
        </dgm:presLayoutVars>
      </dgm:prSet>
      <dgm:spPr/>
      <dgm:t>
        <a:bodyPr/>
        <a:lstStyle/>
        <a:p>
          <a:endParaRPr lang="en-US"/>
        </a:p>
      </dgm:t>
    </dgm:pt>
    <dgm:pt modelId="{5631949A-AE59-2C45-A478-2AAAD902BD63}" type="pres">
      <dgm:prSet presAssocID="{58235057-6BFB-0F4C-9903-BE49C55AD376}" presName="gear2srcNode" presStyleLbl="node1" presStyleIdx="1" presStyleCnt="2"/>
      <dgm:spPr/>
      <dgm:t>
        <a:bodyPr/>
        <a:lstStyle/>
        <a:p>
          <a:endParaRPr lang="en-US"/>
        </a:p>
      </dgm:t>
    </dgm:pt>
    <dgm:pt modelId="{DDB41B7D-8B59-604F-8F64-E80683820971}" type="pres">
      <dgm:prSet presAssocID="{58235057-6BFB-0F4C-9903-BE49C55AD376}" presName="gear2dstNode" presStyleLbl="node1" presStyleIdx="1" presStyleCnt="2"/>
      <dgm:spPr/>
      <dgm:t>
        <a:bodyPr/>
        <a:lstStyle/>
        <a:p>
          <a:endParaRPr lang="en-US"/>
        </a:p>
      </dgm:t>
    </dgm:pt>
    <dgm:pt modelId="{C85D4A02-47CF-E145-BFA5-7F8BD1FBAD6D}" type="pres">
      <dgm:prSet presAssocID="{09F78A66-3930-9047-9F0C-C6E694BE4EDC}" presName="connector1" presStyleLbl="sibTrans2D1" presStyleIdx="0" presStyleCnt="2" custAng="21116473" custScaleY="113424" custLinFactNeighborX="2744" custLinFactNeighborY="16787"/>
      <dgm:spPr/>
      <dgm:t>
        <a:bodyPr/>
        <a:lstStyle/>
        <a:p>
          <a:endParaRPr lang="en-US"/>
        </a:p>
      </dgm:t>
    </dgm:pt>
    <dgm:pt modelId="{FEE8BFEE-670B-2447-835A-CD82BED131E6}" type="pres">
      <dgm:prSet presAssocID="{B17D458A-A116-7A48-B75F-D15473DB76FA}" presName="connector2" presStyleLbl="sibTrans2D1" presStyleIdx="1" presStyleCnt="2" custAng="4085175" custLinFactNeighborX="-12058" custLinFactNeighborY="-30157"/>
      <dgm:spPr/>
      <dgm:t>
        <a:bodyPr/>
        <a:lstStyle/>
        <a:p>
          <a:endParaRPr lang="en-US"/>
        </a:p>
      </dgm:t>
    </dgm:pt>
  </dgm:ptLst>
  <dgm:cxnLst>
    <dgm:cxn modelId="{F24CDF03-FBD2-9043-85EA-A8F08F65467C}" srcId="{E95971F6-26C1-B44B-94C4-1F4EEDC11B1B}" destId="{9DF13BE0-1F0C-C540-B29D-BB0642DA663C}" srcOrd="0" destOrd="0" parTransId="{B6732BF7-5088-3C4F-9468-6DD8424B5D1C}" sibTransId="{09F78A66-3930-9047-9F0C-C6E694BE4EDC}"/>
    <dgm:cxn modelId="{ACE0376F-D1AA-7347-A9B1-43EC613BAD31}" type="presOf" srcId="{58235057-6BFB-0F4C-9903-BE49C55AD376}" destId="{DDB41B7D-8B59-604F-8F64-E80683820971}" srcOrd="2" destOrd="0" presId="urn:microsoft.com/office/officeart/2005/8/layout/gear1"/>
    <dgm:cxn modelId="{632C7609-C498-6343-BC79-C4B9B7FDCA9F}" type="presOf" srcId="{9DF13BE0-1F0C-C540-B29D-BB0642DA663C}" destId="{53C5A3BE-23D5-504E-91E8-E9557598E7C9}" srcOrd="2" destOrd="0" presId="urn:microsoft.com/office/officeart/2005/8/layout/gear1"/>
    <dgm:cxn modelId="{A4F21577-C4F1-E345-B80B-145BCB4ACF2E}" srcId="{E95971F6-26C1-B44B-94C4-1F4EEDC11B1B}" destId="{58235057-6BFB-0F4C-9903-BE49C55AD376}" srcOrd="1" destOrd="0" parTransId="{C0558B75-09BC-B446-B5CD-0A5E867CCA70}" sibTransId="{B17D458A-A116-7A48-B75F-D15473DB76FA}"/>
    <dgm:cxn modelId="{8DCF0D8E-8227-1642-A91A-136F9782ACAF}" type="presOf" srcId="{E95971F6-26C1-B44B-94C4-1F4EEDC11B1B}" destId="{B406C1EC-FE0C-AA4A-A598-A9D67F5768DB}" srcOrd="0" destOrd="0" presId="urn:microsoft.com/office/officeart/2005/8/layout/gear1"/>
    <dgm:cxn modelId="{87D3DB41-4461-AD40-9642-D7955D0773EF}" type="presOf" srcId="{B17D458A-A116-7A48-B75F-D15473DB76FA}" destId="{FEE8BFEE-670B-2447-835A-CD82BED131E6}" srcOrd="0" destOrd="0" presId="urn:microsoft.com/office/officeart/2005/8/layout/gear1"/>
    <dgm:cxn modelId="{157ADABB-DBFA-DD48-ACF3-F2260388DB03}" type="presOf" srcId="{58235057-6BFB-0F4C-9903-BE49C55AD376}" destId="{DA1553E7-9E6B-ED4B-A8CD-957BAE98DE41}" srcOrd="0" destOrd="0" presId="urn:microsoft.com/office/officeart/2005/8/layout/gear1"/>
    <dgm:cxn modelId="{7DA85BD1-7CA7-B143-9E80-62C03DB6CE5C}" type="presOf" srcId="{9DF13BE0-1F0C-C540-B29D-BB0642DA663C}" destId="{AC612636-F738-304F-A1DB-9EF6E5E3C77B}" srcOrd="1" destOrd="0" presId="urn:microsoft.com/office/officeart/2005/8/layout/gear1"/>
    <dgm:cxn modelId="{C68332FD-FE9F-204F-8574-073E5F1CEAF1}" type="presOf" srcId="{9DF13BE0-1F0C-C540-B29D-BB0642DA663C}" destId="{B50CBBF6-8F50-7A4E-AF4B-3694EE2A8EDB}" srcOrd="0" destOrd="0" presId="urn:microsoft.com/office/officeart/2005/8/layout/gear1"/>
    <dgm:cxn modelId="{05DE3315-2928-9B40-B2EA-1EC05F90ACDC}" type="presOf" srcId="{09F78A66-3930-9047-9F0C-C6E694BE4EDC}" destId="{C85D4A02-47CF-E145-BFA5-7F8BD1FBAD6D}" srcOrd="0" destOrd="0" presId="urn:microsoft.com/office/officeart/2005/8/layout/gear1"/>
    <dgm:cxn modelId="{21834E2F-7788-1448-9D75-5E01A4D2695F}" type="presOf" srcId="{58235057-6BFB-0F4C-9903-BE49C55AD376}" destId="{5631949A-AE59-2C45-A478-2AAAD902BD63}" srcOrd="1" destOrd="0" presId="urn:microsoft.com/office/officeart/2005/8/layout/gear1"/>
    <dgm:cxn modelId="{F1C5E185-39E1-5D46-86AA-6E627ECA3995}" type="presParOf" srcId="{B406C1EC-FE0C-AA4A-A598-A9D67F5768DB}" destId="{B50CBBF6-8F50-7A4E-AF4B-3694EE2A8EDB}" srcOrd="0" destOrd="0" presId="urn:microsoft.com/office/officeart/2005/8/layout/gear1"/>
    <dgm:cxn modelId="{2F95B3EE-7B3A-4145-9E10-E672C9FE3C22}" type="presParOf" srcId="{B406C1EC-FE0C-AA4A-A598-A9D67F5768DB}" destId="{AC612636-F738-304F-A1DB-9EF6E5E3C77B}" srcOrd="1" destOrd="0" presId="urn:microsoft.com/office/officeart/2005/8/layout/gear1"/>
    <dgm:cxn modelId="{E54832B7-2533-8C40-BF86-7667C4ACCB3C}" type="presParOf" srcId="{B406C1EC-FE0C-AA4A-A598-A9D67F5768DB}" destId="{53C5A3BE-23D5-504E-91E8-E9557598E7C9}" srcOrd="2" destOrd="0" presId="urn:microsoft.com/office/officeart/2005/8/layout/gear1"/>
    <dgm:cxn modelId="{A5D48661-F665-0340-9916-AE0D5440E984}" type="presParOf" srcId="{B406C1EC-FE0C-AA4A-A598-A9D67F5768DB}" destId="{DA1553E7-9E6B-ED4B-A8CD-957BAE98DE41}" srcOrd="3" destOrd="0" presId="urn:microsoft.com/office/officeart/2005/8/layout/gear1"/>
    <dgm:cxn modelId="{21F0730B-E9D6-924F-90B7-C6D098AD1230}" type="presParOf" srcId="{B406C1EC-FE0C-AA4A-A598-A9D67F5768DB}" destId="{5631949A-AE59-2C45-A478-2AAAD902BD63}" srcOrd="4" destOrd="0" presId="urn:microsoft.com/office/officeart/2005/8/layout/gear1"/>
    <dgm:cxn modelId="{67C7C2EC-30E4-A546-8065-2F8DCE08F1A5}" type="presParOf" srcId="{B406C1EC-FE0C-AA4A-A598-A9D67F5768DB}" destId="{DDB41B7D-8B59-604F-8F64-E80683820971}" srcOrd="5" destOrd="0" presId="urn:microsoft.com/office/officeart/2005/8/layout/gear1"/>
    <dgm:cxn modelId="{F9CD6502-069C-9D42-A55D-38C831EFDEDA}" type="presParOf" srcId="{B406C1EC-FE0C-AA4A-A598-A9D67F5768DB}" destId="{C85D4A02-47CF-E145-BFA5-7F8BD1FBAD6D}" srcOrd="6" destOrd="0" presId="urn:microsoft.com/office/officeart/2005/8/layout/gear1"/>
    <dgm:cxn modelId="{D8E31125-1D17-484C-9E3D-4FAEC66CB993}" type="presParOf" srcId="{B406C1EC-FE0C-AA4A-A598-A9D67F5768DB}" destId="{FEE8BFEE-670B-2447-835A-CD82BED131E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49EEF7-4FDC-6F40-95D9-B136FD8D805C}" type="doc">
      <dgm:prSet loTypeId="urn:microsoft.com/office/officeart/2008/layout/AscendingPictureAccentProcess" loCatId="" qsTypeId="urn:microsoft.com/office/officeart/2005/8/quickstyle/simple2" qsCatId="simple" csTypeId="urn:microsoft.com/office/officeart/2005/8/colors/accent0_2" csCatId="mainScheme" phldr="1"/>
      <dgm:spPr/>
      <dgm:t>
        <a:bodyPr/>
        <a:lstStyle/>
        <a:p>
          <a:endParaRPr lang="en-US"/>
        </a:p>
      </dgm:t>
    </dgm:pt>
    <dgm:pt modelId="{25CEF8EE-E7A9-6D41-B6B6-875C91FFCD2E}">
      <dgm:prSet phldrT="[Text]"/>
      <dgm:spPr/>
      <dgm:t>
        <a:bodyPr/>
        <a:lstStyle/>
        <a:p>
          <a:r>
            <a:rPr lang="en-US" dirty="0" smtClean="0"/>
            <a:t>Monitoring</a:t>
          </a:r>
          <a:endParaRPr lang="en-US" dirty="0"/>
        </a:p>
      </dgm:t>
    </dgm:pt>
    <dgm:pt modelId="{3692BA37-3C89-044E-9BA9-DDB94730A6F7}" type="parTrans" cxnId="{0181AE97-37D2-8549-8C68-D189FA7F0414}">
      <dgm:prSet/>
      <dgm:spPr/>
      <dgm:t>
        <a:bodyPr/>
        <a:lstStyle/>
        <a:p>
          <a:endParaRPr lang="en-US"/>
        </a:p>
      </dgm:t>
    </dgm:pt>
    <dgm:pt modelId="{B9B5B845-B24B-7F45-AE62-4847D4AB4580}" type="sibTrans" cxnId="{0181AE97-37D2-8549-8C68-D189FA7F041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4435EC6E-4367-F640-BC03-1AB176914D4A}">
      <dgm:prSet phldrT="[Text]"/>
      <dgm:spPr/>
      <dgm:t>
        <a:bodyPr/>
        <a:lstStyle/>
        <a:p>
          <a:r>
            <a:rPr lang="en-US" dirty="0" smtClean="0"/>
            <a:t>Characterization</a:t>
          </a:r>
          <a:endParaRPr lang="en-US" dirty="0"/>
        </a:p>
      </dgm:t>
    </dgm:pt>
    <dgm:pt modelId="{A09754F5-3576-8F4E-958A-C19975A78AE2}" type="parTrans" cxnId="{83AAF41C-AB46-D141-AB67-986E9D3B22F3}">
      <dgm:prSet/>
      <dgm:spPr/>
      <dgm:t>
        <a:bodyPr/>
        <a:lstStyle/>
        <a:p>
          <a:endParaRPr lang="en-US"/>
        </a:p>
      </dgm:t>
    </dgm:pt>
    <dgm:pt modelId="{FF3B5FC8-26A5-8A41-A49A-4829059B33A8}" type="sibTrans" cxnId="{83AAF41C-AB46-D141-AB67-986E9D3B22F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04BEBB6D-A5D6-3E4A-A940-30B8B04A02F0}" type="pres">
      <dgm:prSet presAssocID="{5149EEF7-4FDC-6F40-95D9-B136FD8D805C}" presName="Name0" presStyleCnt="0">
        <dgm:presLayoutVars>
          <dgm:chMax val="7"/>
          <dgm:chPref val="7"/>
          <dgm:dir/>
        </dgm:presLayoutVars>
      </dgm:prSet>
      <dgm:spPr/>
      <dgm:t>
        <a:bodyPr/>
        <a:lstStyle/>
        <a:p>
          <a:endParaRPr lang="en-US"/>
        </a:p>
      </dgm:t>
    </dgm:pt>
    <dgm:pt modelId="{E09C077E-B7C7-E74B-92FC-683DB4080D3D}" type="pres">
      <dgm:prSet presAssocID="{5149EEF7-4FDC-6F40-95D9-B136FD8D805C}" presName="dot1" presStyleLbl="alignNode1" presStyleIdx="0" presStyleCnt="10" custLinFactX="95444" custLinFactNeighborX="100000" custLinFactNeighborY="54850"/>
      <dgm:spPr/>
    </dgm:pt>
    <dgm:pt modelId="{97D5E0F1-DABC-D044-9DC5-D9B911F401A8}" type="pres">
      <dgm:prSet presAssocID="{5149EEF7-4FDC-6F40-95D9-B136FD8D805C}" presName="dot2" presStyleLbl="alignNode1" presStyleIdx="1" presStyleCnt="10" custLinFactX="11282" custLinFactNeighborX="100000" custLinFactNeighborY="21186"/>
      <dgm:spPr/>
    </dgm:pt>
    <dgm:pt modelId="{2A36F3E1-D57F-1647-9B81-E4F8F618F1B4}" type="pres">
      <dgm:prSet presAssocID="{5149EEF7-4FDC-6F40-95D9-B136FD8D805C}" presName="dot3" presStyleLbl="alignNode1" presStyleIdx="2" presStyleCnt="10" custLinFactNeighborX="10288" custLinFactNeighborY="-34922"/>
      <dgm:spPr/>
    </dgm:pt>
    <dgm:pt modelId="{0918CD9B-0889-0245-BD09-3B70FFE79D57}" type="pres">
      <dgm:prSet presAssocID="{5149EEF7-4FDC-6F40-95D9-B136FD8D805C}" presName="dotArrow1" presStyleLbl="alignNode1" presStyleIdx="3" presStyleCnt="10" custLinFactX="700000" custLinFactNeighborX="736908" custLinFactNeighborY="62899"/>
      <dgm:spPr/>
    </dgm:pt>
    <dgm:pt modelId="{8C0AA7A8-DCAD-C145-8EA0-951B091964D0}" type="pres">
      <dgm:prSet presAssocID="{5149EEF7-4FDC-6F40-95D9-B136FD8D805C}" presName="dotArrow2" presStyleLbl="alignNode1" presStyleIdx="4" presStyleCnt="10" custLinFactX="704028" custLinFactNeighborX="800000" custLinFactNeighborY="79683"/>
      <dgm:spPr/>
    </dgm:pt>
    <dgm:pt modelId="{CF816A92-0346-2945-9466-D204E80C9076}" type="pres">
      <dgm:prSet presAssocID="{5149EEF7-4FDC-6F40-95D9-B136FD8D805C}" presName="dotArrow3" presStyleLbl="alignNode1" presStyleIdx="5" presStyleCnt="10" custLinFactX="787925" custLinFactY="13245" custLinFactNeighborX="800000" custLinFactNeighborY="100000"/>
      <dgm:spPr/>
    </dgm:pt>
    <dgm:pt modelId="{4045928A-905D-3F41-AC77-8E603A464D41}" type="pres">
      <dgm:prSet presAssocID="{5149EEF7-4FDC-6F40-95D9-B136FD8D805C}" presName="dotArrow4" presStyleLbl="alignNode1" presStyleIdx="6" presStyleCnt="10" custLinFactX="771145" custLinFactY="100000" custLinFactNeighborX="800000" custLinFactNeighborY="147489"/>
      <dgm:spPr/>
      <dgm:t>
        <a:bodyPr/>
        <a:lstStyle/>
        <a:p>
          <a:endParaRPr lang="en-US"/>
        </a:p>
      </dgm:t>
    </dgm:pt>
    <dgm:pt modelId="{85669806-205E-9F43-A7D9-182688A92BCE}" type="pres">
      <dgm:prSet presAssocID="{5149EEF7-4FDC-6F40-95D9-B136FD8D805C}" presName="dotArrow5" presStyleLbl="alignNode1" presStyleIdx="7" presStyleCnt="10" custLinFactX="720806" custLinFactY="198514" custLinFactNeighborX="800000" custLinFactNeighborY="200000"/>
      <dgm:spPr/>
    </dgm:pt>
    <dgm:pt modelId="{9736E651-5AAF-B64D-8C70-91A56F43D98E}" type="pres">
      <dgm:prSet presAssocID="{5149EEF7-4FDC-6F40-95D9-B136FD8D805C}" presName="dotArrow6" presStyleLbl="alignNode1" presStyleIdx="8" presStyleCnt="10" custLinFactX="653011" custLinFactY="100000" custLinFactNeighborX="700000" custLinFactNeighborY="197827"/>
      <dgm:spPr/>
    </dgm:pt>
    <dgm:pt modelId="{48DF43BC-D0E4-4848-959E-9EB30A535F13}" type="pres">
      <dgm:prSet presAssocID="{5149EEF7-4FDC-6F40-95D9-B136FD8D805C}" presName="dotArrow7" presStyleLbl="alignNode1" presStyleIdx="9" presStyleCnt="10" custLinFactX="501317" custLinFactY="148165" custLinFactNeighborX="600000" custLinFactNeighborY="200000"/>
      <dgm:spPr/>
      <dgm:t>
        <a:bodyPr/>
        <a:lstStyle/>
        <a:p>
          <a:endParaRPr lang="en-US"/>
        </a:p>
      </dgm:t>
    </dgm:pt>
    <dgm:pt modelId="{0509C0AA-98A4-C747-B8EB-A2B63CF5A5AF}" type="pres">
      <dgm:prSet presAssocID="{25CEF8EE-E7A9-6D41-B6B6-875C91FFCD2E}" presName="parTx1" presStyleLbl="node1" presStyleIdx="0" presStyleCnt="2" custScaleX="103911" custScaleY="107928" custLinFactNeighborX="-2334" custLinFactNeighborY="20305"/>
      <dgm:spPr/>
      <dgm:t>
        <a:bodyPr/>
        <a:lstStyle/>
        <a:p>
          <a:endParaRPr lang="en-US"/>
        </a:p>
      </dgm:t>
    </dgm:pt>
    <dgm:pt modelId="{68D337C8-B859-A94E-BB8F-6746589887F7}" type="pres">
      <dgm:prSet presAssocID="{B9B5B845-B24B-7F45-AE62-4847D4AB4580}" presName="picture1" presStyleCnt="0"/>
      <dgm:spPr/>
    </dgm:pt>
    <dgm:pt modelId="{C7808A4B-FBB5-8541-8A7D-3A44A06C5994}" type="pres">
      <dgm:prSet presAssocID="{B9B5B845-B24B-7F45-AE62-4847D4AB4580}" presName="imageRepeatNode" presStyleLbl="fgImgPlace1" presStyleIdx="0" presStyleCnt="2"/>
      <dgm:spPr/>
      <dgm:t>
        <a:bodyPr/>
        <a:lstStyle/>
        <a:p>
          <a:endParaRPr lang="en-US"/>
        </a:p>
      </dgm:t>
    </dgm:pt>
    <dgm:pt modelId="{B7905BB6-463C-BD41-9751-2348004DBD8A}" type="pres">
      <dgm:prSet presAssocID="{4435EC6E-4367-F640-BC03-1AB176914D4A}" presName="parTx2" presStyleLbl="node1" presStyleIdx="1" presStyleCnt="2" custScaleX="123012" custScaleY="124928" custLinFactNeighborX="37794" custLinFactNeighborY="44360"/>
      <dgm:spPr/>
      <dgm:t>
        <a:bodyPr/>
        <a:lstStyle/>
        <a:p>
          <a:endParaRPr lang="en-US"/>
        </a:p>
      </dgm:t>
    </dgm:pt>
    <dgm:pt modelId="{D31AFDB7-CD95-F148-BEDB-60FBA12ADE26}" type="pres">
      <dgm:prSet presAssocID="{FF3B5FC8-26A5-8A41-A49A-4829059B33A8}" presName="picture2" presStyleCnt="0"/>
      <dgm:spPr/>
    </dgm:pt>
    <dgm:pt modelId="{AADC3A1A-731E-1E41-AEE7-32BEA76CEEDA}" type="pres">
      <dgm:prSet presAssocID="{FF3B5FC8-26A5-8A41-A49A-4829059B33A8}" presName="imageRepeatNode" presStyleLbl="fgImgPlace1" presStyleIdx="1" presStyleCnt="2" custLinFactNeighborX="45914" custLinFactNeighborY="18904"/>
      <dgm:spPr/>
      <dgm:t>
        <a:bodyPr/>
        <a:lstStyle/>
        <a:p>
          <a:endParaRPr lang="en-US"/>
        </a:p>
      </dgm:t>
    </dgm:pt>
  </dgm:ptLst>
  <dgm:cxnLst>
    <dgm:cxn modelId="{83AAF41C-AB46-D141-AB67-986E9D3B22F3}" srcId="{5149EEF7-4FDC-6F40-95D9-B136FD8D805C}" destId="{4435EC6E-4367-F640-BC03-1AB176914D4A}" srcOrd="1" destOrd="0" parTransId="{A09754F5-3576-8F4E-958A-C19975A78AE2}" sibTransId="{FF3B5FC8-26A5-8A41-A49A-4829059B33A8}"/>
    <dgm:cxn modelId="{A65F5B8D-3A63-1144-9647-9938AC0EA2D4}" type="presOf" srcId="{FF3B5FC8-26A5-8A41-A49A-4829059B33A8}" destId="{AADC3A1A-731E-1E41-AEE7-32BEA76CEEDA}" srcOrd="0" destOrd="0" presId="urn:microsoft.com/office/officeart/2008/layout/AscendingPictureAccentProcess"/>
    <dgm:cxn modelId="{98C97944-4199-ED4F-A83A-0693C17BCA52}" type="presOf" srcId="{B9B5B845-B24B-7F45-AE62-4847D4AB4580}" destId="{C7808A4B-FBB5-8541-8A7D-3A44A06C5994}" srcOrd="0" destOrd="0" presId="urn:microsoft.com/office/officeart/2008/layout/AscendingPictureAccentProcess"/>
    <dgm:cxn modelId="{A84C5904-1544-5E4D-B388-F7195F4D6205}" type="presOf" srcId="{25CEF8EE-E7A9-6D41-B6B6-875C91FFCD2E}" destId="{0509C0AA-98A4-C747-B8EB-A2B63CF5A5AF}" srcOrd="0" destOrd="0" presId="urn:microsoft.com/office/officeart/2008/layout/AscendingPictureAccentProcess"/>
    <dgm:cxn modelId="{8F069800-04ED-E943-A3E4-01765264DC93}" type="presOf" srcId="{5149EEF7-4FDC-6F40-95D9-B136FD8D805C}" destId="{04BEBB6D-A5D6-3E4A-A940-30B8B04A02F0}" srcOrd="0" destOrd="0" presId="urn:microsoft.com/office/officeart/2008/layout/AscendingPictureAccentProcess"/>
    <dgm:cxn modelId="{0181AE97-37D2-8549-8C68-D189FA7F0414}" srcId="{5149EEF7-4FDC-6F40-95D9-B136FD8D805C}" destId="{25CEF8EE-E7A9-6D41-B6B6-875C91FFCD2E}" srcOrd="0" destOrd="0" parTransId="{3692BA37-3C89-044E-9BA9-DDB94730A6F7}" sibTransId="{B9B5B845-B24B-7F45-AE62-4847D4AB4580}"/>
    <dgm:cxn modelId="{8ECB73E8-47DB-A04E-9569-A8BBA8C0698D}" type="presOf" srcId="{4435EC6E-4367-F640-BC03-1AB176914D4A}" destId="{B7905BB6-463C-BD41-9751-2348004DBD8A}" srcOrd="0" destOrd="0" presId="urn:microsoft.com/office/officeart/2008/layout/AscendingPictureAccentProcess"/>
    <dgm:cxn modelId="{4A334436-B2DC-A449-95A6-D6697FCEF83D}" type="presParOf" srcId="{04BEBB6D-A5D6-3E4A-A940-30B8B04A02F0}" destId="{E09C077E-B7C7-E74B-92FC-683DB4080D3D}" srcOrd="0" destOrd="0" presId="urn:microsoft.com/office/officeart/2008/layout/AscendingPictureAccentProcess"/>
    <dgm:cxn modelId="{87EDCBFB-1382-B84E-B116-E5F3F58A2466}" type="presParOf" srcId="{04BEBB6D-A5D6-3E4A-A940-30B8B04A02F0}" destId="{97D5E0F1-DABC-D044-9DC5-D9B911F401A8}" srcOrd="1" destOrd="0" presId="urn:microsoft.com/office/officeart/2008/layout/AscendingPictureAccentProcess"/>
    <dgm:cxn modelId="{7EB71CE0-7CDD-1D4C-AEBE-59E4D4025299}" type="presParOf" srcId="{04BEBB6D-A5D6-3E4A-A940-30B8B04A02F0}" destId="{2A36F3E1-D57F-1647-9B81-E4F8F618F1B4}" srcOrd="2" destOrd="0" presId="urn:microsoft.com/office/officeart/2008/layout/AscendingPictureAccentProcess"/>
    <dgm:cxn modelId="{DD9E7E01-CF7D-D84C-9059-7F5590A55E2F}" type="presParOf" srcId="{04BEBB6D-A5D6-3E4A-A940-30B8B04A02F0}" destId="{0918CD9B-0889-0245-BD09-3B70FFE79D57}" srcOrd="3" destOrd="0" presId="urn:microsoft.com/office/officeart/2008/layout/AscendingPictureAccentProcess"/>
    <dgm:cxn modelId="{8328AF29-29AB-4D4B-A496-AFE05B84FD74}" type="presParOf" srcId="{04BEBB6D-A5D6-3E4A-A940-30B8B04A02F0}" destId="{8C0AA7A8-DCAD-C145-8EA0-951B091964D0}" srcOrd="4" destOrd="0" presId="urn:microsoft.com/office/officeart/2008/layout/AscendingPictureAccentProcess"/>
    <dgm:cxn modelId="{F3FEC994-528F-5F45-825B-1B3CBCB94FEB}" type="presParOf" srcId="{04BEBB6D-A5D6-3E4A-A940-30B8B04A02F0}" destId="{CF816A92-0346-2945-9466-D204E80C9076}" srcOrd="5" destOrd="0" presId="urn:microsoft.com/office/officeart/2008/layout/AscendingPictureAccentProcess"/>
    <dgm:cxn modelId="{2C731DCC-ABE1-0240-9086-6D05236338EE}" type="presParOf" srcId="{04BEBB6D-A5D6-3E4A-A940-30B8B04A02F0}" destId="{4045928A-905D-3F41-AC77-8E603A464D41}" srcOrd="6" destOrd="0" presId="urn:microsoft.com/office/officeart/2008/layout/AscendingPictureAccentProcess"/>
    <dgm:cxn modelId="{F15A05A1-87FB-DE4C-8881-452D035221BF}" type="presParOf" srcId="{04BEBB6D-A5D6-3E4A-A940-30B8B04A02F0}" destId="{85669806-205E-9F43-A7D9-182688A92BCE}" srcOrd="7" destOrd="0" presId="urn:microsoft.com/office/officeart/2008/layout/AscendingPictureAccentProcess"/>
    <dgm:cxn modelId="{E9DDE79C-4DE0-AE43-A0A6-9713C3F0A97C}" type="presParOf" srcId="{04BEBB6D-A5D6-3E4A-A940-30B8B04A02F0}" destId="{9736E651-5AAF-B64D-8C70-91A56F43D98E}" srcOrd="8" destOrd="0" presId="urn:microsoft.com/office/officeart/2008/layout/AscendingPictureAccentProcess"/>
    <dgm:cxn modelId="{F5783433-0D52-5445-A30E-AAD0892E491B}" type="presParOf" srcId="{04BEBB6D-A5D6-3E4A-A940-30B8B04A02F0}" destId="{48DF43BC-D0E4-4848-959E-9EB30A535F13}" srcOrd="9" destOrd="0" presId="urn:microsoft.com/office/officeart/2008/layout/AscendingPictureAccentProcess"/>
    <dgm:cxn modelId="{8230E9FE-A4C7-D842-B75D-7130FF905259}" type="presParOf" srcId="{04BEBB6D-A5D6-3E4A-A940-30B8B04A02F0}" destId="{0509C0AA-98A4-C747-B8EB-A2B63CF5A5AF}" srcOrd="10" destOrd="0" presId="urn:microsoft.com/office/officeart/2008/layout/AscendingPictureAccentProcess"/>
    <dgm:cxn modelId="{D844A395-A9E0-094F-A3D2-BCEA01CEFEEF}" type="presParOf" srcId="{04BEBB6D-A5D6-3E4A-A940-30B8B04A02F0}" destId="{68D337C8-B859-A94E-BB8F-6746589887F7}" srcOrd="11" destOrd="0" presId="urn:microsoft.com/office/officeart/2008/layout/AscendingPictureAccentProcess"/>
    <dgm:cxn modelId="{A960FBCC-10B1-8647-88AA-0E3813D9EF35}" type="presParOf" srcId="{68D337C8-B859-A94E-BB8F-6746589887F7}" destId="{C7808A4B-FBB5-8541-8A7D-3A44A06C5994}" srcOrd="0" destOrd="0" presId="urn:microsoft.com/office/officeart/2008/layout/AscendingPictureAccentProcess"/>
    <dgm:cxn modelId="{AF0CA429-8340-BC44-B4BA-AB6F5D37CCFD}" type="presParOf" srcId="{04BEBB6D-A5D6-3E4A-A940-30B8B04A02F0}" destId="{B7905BB6-463C-BD41-9751-2348004DBD8A}" srcOrd="12" destOrd="0" presId="urn:microsoft.com/office/officeart/2008/layout/AscendingPictureAccentProcess"/>
    <dgm:cxn modelId="{86C517F2-807C-384D-85CC-9F13E70FA669}" type="presParOf" srcId="{04BEBB6D-A5D6-3E4A-A940-30B8B04A02F0}" destId="{D31AFDB7-CD95-F148-BEDB-60FBA12ADE26}" srcOrd="13" destOrd="0" presId="urn:microsoft.com/office/officeart/2008/layout/AscendingPictureAccentProcess"/>
    <dgm:cxn modelId="{E269CBD4-BB2B-4140-A28C-EF02555752A0}" type="presParOf" srcId="{D31AFDB7-CD95-F148-BEDB-60FBA12ADE26}" destId="{AADC3A1A-731E-1E41-AEE7-32BEA76CEEDA}" srcOrd="0" destOrd="0" presId="urn:microsoft.com/office/officeart/2008/layout/AscendingPictureAccen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CBBF6-8F50-7A4E-AF4B-3694EE2A8EDB}">
      <dsp:nvSpPr>
        <dsp:cNvPr id="0" name=""/>
        <dsp:cNvSpPr/>
      </dsp:nvSpPr>
      <dsp:spPr>
        <a:xfrm>
          <a:off x="948138" y="665418"/>
          <a:ext cx="1064877" cy="1035456"/>
        </a:xfrm>
        <a:prstGeom prst="gear9">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b="1" kern="1200" dirty="0" smtClean="0"/>
            <a:t>Adaptive</a:t>
          </a:r>
        </a:p>
        <a:p>
          <a:pPr lvl="0" algn="ctr" defTabSz="311150">
            <a:lnSpc>
              <a:spcPct val="90000"/>
            </a:lnSpc>
            <a:spcBef>
              <a:spcPct val="0"/>
            </a:spcBef>
            <a:spcAft>
              <a:spcPct val="35000"/>
            </a:spcAft>
          </a:pPr>
          <a:r>
            <a:rPr lang="en-US" sz="700" b="1" kern="1200" dirty="0" smtClean="0"/>
            <a:t>Intervention</a:t>
          </a:r>
          <a:endParaRPr lang="en-US" sz="700" b="1" kern="1200" dirty="0"/>
        </a:p>
      </dsp:txBody>
      <dsp:txXfrm>
        <a:off x="1160027" y="907969"/>
        <a:ext cx="641099" cy="532245"/>
      </dsp:txXfrm>
    </dsp:sp>
    <dsp:sp modelId="{DA1553E7-9E6B-ED4B-A8CD-957BAE98DE41}">
      <dsp:nvSpPr>
        <dsp:cNvPr id="0" name=""/>
        <dsp:cNvSpPr/>
      </dsp:nvSpPr>
      <dsp:spPr>
        <a:xfrm>
          <a:off x="0" y="128972"/>
          <a:ext cx="1204192" cy="1122074"/>
        </a:xfrm>
        <a:prstGeom prst="gear6">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b="1" kern="1200" dirty="0" smtClean="0"/>
            <a:t>Assessment Generator</a:t>
          </a:r>
          <a:endParaRPr lang="en-US" sz="800" b="1" kern="1200" dirty="0"/>
        </a:p>
      </dsp:txBody>
      <dsp:txXfrm>
        <a:off x="294422" y="413165"/>
        <a:ext cx="615348" cy="553688"/>
      </dsp:txXfrm>
    </dsp:sp>
    <dsp:sp modelId="{C85D4A02-47CF-E145-BFA5-7F8BD1FBAD6D}">
      <dsp:nvSpPr>
        <dsp:cNvPr id="0" name=""/>
        <dsp:cNvSpPr/>
      </dsp:nvSpPr>
      <dsp:spPr>
        <a:xfrm rot="21116473">
          <a:off x="960512" y="561205"/>
          <a:ext cx="1150641" cy="1305104"/>
        </a:xfrm>
        <a:prstGeom prst="circularArrow">
          <a:avLst>
            <a:gd name="adj1" fmla="val 4878"/>
            <a:gd name="adj2" fmla="val 312630"/>
            <a:gd name="adj3" fmla="val 2841069"/>
            <a:gd name="adj4" fmla="val 15694052"/>
            <a:gd name="adj5" fmla="val 5691"/>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EE8BFEE-670B-2447-835A-CD82BED131E6}">
      <dsp:nvSpPr>
        <dsp:cNvPr id="0" name=""/>
        <dsp:cNvSpPr/>
      </dsp:nvSpPr>
      <dsp:spPr>
        <a:xfrm rot="4085175">
          <a:off x="163900" y="-44622"/>
          <a:ext cx="869997" cy="869997"/>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C077E-B7C7-E74B-92FC-683DB4080D3D}">
      <dsp:nvSpPr>
        <dsp:cNvPr id="0" name=""/>
        <dsp:cNvSpPr/>
      </dsp:nvSpPr>
      <dsp:spPr>
        <a:xfrm>
          <a:off x="1633719" y="1108918"/>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7D5E0F1-DABC-D044-9DC5-D9B911F401A8}">
      <dsp:nvSpPr>
        <dsp:cNvPr id="0" name=""/>
        <dsp:cNvSpPr/>
      </dsp:nvSpPr>
      <dsp:spPr>
        <a:xfrm>
          <a:off x="1552977" y="1159086"/>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A36F3E1-D57F-1647-9B81-E4F8F618F1B4}">
      <dsp:nvSpPr>
        <dsp:cNvPr id="0" name=""/>
        <dsp:cNvSpPr/>
      </dsp:nvSpPr>
      <dsp:spPr>
        <a:xfrm>
          <a:off x="1456424" y="1189845"/>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18CD9B-0889-0245-BD09-3B70FFE79D57}">
      <dsp:nvSpPr>
        <dsp:cNvPr id="0" name=""/>
        <dsp:cNvSpPr/>
      </dsp:nvSpPr>
      <dsp:spPr>
        <a:xfrm>
          <a:off x="2185725" y="448537"/>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C0AA7A8-DCAD-C145-8EA0-951B091964D0}">
      <dsp:nvSpPr>
        <dsp:cNvPr id="0" name=""/>
        <dsp:cNvSpPr/>
      </dsp:nvSpPr>
      <dsp:spPr>
        <a:xfrm>
          <a:off x="2280080" y="419003"/>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F816A92-0346-2945-9466-D204E80C9076}">
      <dsp:nvSpPr>
        <dsp:cNvPr id="0" name=""/>
        <dsp:cNvSpPr/>
      </dsp:nvSpPr>
      <dsp:spPr>
        <a:xfrm>
          <a:off x="2382134" y="397355"/>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045928A-905D-3F41-AC77-8E603A464D41}">
      <dsp:nvSpPr>
        <dsp:cNvPr id="0" name=""/>
        <dsp:cNvSpPr/>
      </dsp:nvSpPr>
      <dsp:spPr>
        <a:xfrm>
          <a:off x="2436862" y="497886"/>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5669806-205E-9F43-A7D9-182688A92BCE}">
      <dsp:nvSpPr>
        <dsp:cNvPr id="0" name=""/>
        <dsp:cNvSpPr/>
      </dsp:nvSpPr>
      <dsp:spPr>
        <a:xfrm>
          <a:off x="2476002" y="606305"/>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736E651-5AAF-B64D-8C70-91A56F43D98E}">
      <dsp:nvSpPr>
        <dsp:cNvPr id="0" name=""/>
        <dsp:cNvSpPr/>
      </dsp:nvSpPr>
      <dsp:spPr>
        <a:xfrm>
          <a:off x="2271705" y="563090"/>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8DF43BC-D0E4-4848-959E-9EB30A535F13}">
      <dsp:nvSpPr>
        <dsp:cNvPr id="0" name=""/>
        <dsp:cNvSpPr/>
      </dsp:nvSpPr>
      <dsp:spPr>
        <a:xfrm>
          <a:off x="2153387" y="665720"/>
          <a:ext cx="47008" cy="47008"/>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9C0AA-98A4-C747-B8EB-A2B63CF5A5AF}">
      <dsp:nvSpPr>
        <dsp:cNvPr id="0" name=""/>
        <dsp:cNvSpPr/>
      </dsp:nvSpPr>
      <dsp:spPr>
        <a:xfrm>
          <a:off x="1209721" y="1422408"/>
          <a:ext cx="1053534" cy="293513"/>
        </a:xfrm>
        <a:prstGeom prst="roundRect">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4605"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Monitoring</a:t>
          </a:r>
          <a:endParaRPr lang="en-US" sz="1000" kern="1200" dirty="0"/>
        </a:p>
      </dsp:txBody>
      <dsp:txXfrm>
        <a:off x="1224049" y="1436736"/>
        <a:ext cx="1024878" cy="264857"/>
      </dsp:txXfrm>
    </dsp:sp>
    <dsp:sp modelId="{C7808A4B-FBB5-8541-8A7D-3A44A06C5994}">
      <dsp:nvSpPr>
        <dsp:cNvPr id="0" name=""/>
        <dsp:cNvSpPr/>
      </dsp:nvSpPr>
      <dsp:spPr>
        <a:xfrm>
          <a:off x="972100" y="1111503"/>
          <a:ext cx="470086" cy="4700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7905BB6-463C-BD41-9751-2348004DBD8A}">
      <dsp:nvSpPr>
        <dsp:cNvPr id="0" name=""/>
        <dsp:cNvSpPr/>
      </dsp:nvSpPr>
      <dsp:spPr>
        <a:xfrm>
          <a:off x="1948271" y="932779"/>
          <a:ext cx="1247196" cy="339745"/>
        </a:xfrm>
        <a:prstGeom prst="roundRect">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4605"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Characterization</a:t>
          </a:r>
          <a:endParaRPr lang="en-US" sz="1000" kern="1200" dirty="0"/>
        </a:p>
      </dsp:txBody>
      <dsp:txXfrm>
        <a:off x="1964856" y="949364"/>
        <a:ext cx="1214026" cy="306575"/>
      </dsp:txXfrm>
    </dsp:sp>
    <dsp:sp modelId="{AADC3A1A-731E-1E41-AEE7-32BEA76CEEDA}">
      <dsp:nvSpPr>
        <dsp:cNvPr id="0" name=""/>
        <dsp:cNvSpPr/>
      </dsp:nvSpPr>
      <dsp:spPr>
        <a:xfrm>
          <a:off x="1616465" y="668432"/>
          <a:ext cx="470086" cy="47005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8000" y="169863"/>
            <a:ext cx="3378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4339" name="Rectangle 3"/>
          <p:cNvSpPr>
            <a:spLocks noGrp="1" noChangeArrowheads="1"/>
          </p:cNvSpPr>
          <p:nvPr>
            <p:ph type="dt" sz="quarter" idx="1"/>
          </p:nvPr>
        </p:nvSpPr>
        <p:spPr bwMode="auto">
          <a:xfrm>
            <a:off x="4191000" y="169863"/>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FF62E7D9-ED04-DA49-B174-ACE82649487C}" type="slidenum">
              <a:rPr lang="de-DE"/>
              <a:pPr/>
              <a:t>‹#›</a:t>
            </a:fld>
            <a:endParaRPr lang="de-DE"/>
          </a:p>
        </p:txBody>
      </p:sp>
    </p:spTree>
    <p:extLst>
      <p:ext uri="{BB962C8B-B14F-4D97-AF65-F5344CB8AC3E}">
        <p14:creationId xmlns:p14="http://schemas.microsoft.com/office/powerpoint/2010/main" val="34853887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E8384A69-C70D-D448-80D5-AB4BCA17A4A6}" type="slidenum">
              <a:rPr lang="de-DE"/>
              <a:pPr/>
              <a:t>‹#›</a:t>
            </a:fld>
            <a:endParaRPr lang="de-DE"/>
          </a:p>
        </p:txBody>
      </p:sp>
    </p:spTree>
    <p:extLst>
      <p:ext uri="{BB962C8B-B14F-4D97-AF65-F5344CB8AC3E}">
        <p14:creationId xmlns:p14="http://schemas.microsoft.com/office/powerpoint/2010/main" val="620148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p>
          <a:p>
            <a:r>
              <a:rPr lang="en-US" dirty="0" smtClean="0"/>
              <a:t>My name</a:t>
            </a:r>
            <a:r>
              <a:rPr lang="en-US" baseline="0" dirty="0" smtClean="0"/>
              <a:t> is xxx.</a:t>
            </a:r>
          </a:p>
          <a:p>
            <a:r>
              <a:rPr lang="en-US" baseline="0" dirty="0" smtClean="0"/>
              <a:t>Welcome to my presentation on “xxx”</a:t>
            </a:r>
          </a:p>
          <a:p>
            <a:endParaRPr lang="en-US" baseline="0" dirty="0" smtClean="0"/>
          </a:p>
        </p:txBody>
      </p:sp>
      <p:sp>
        <p:nvSpPr>
          <p:cNvPr id="4" name="Slide Number Placeholder 3"/>
          <p:cNvSpPr>
            <a:spLocks noGrp="1"/>
          </p:cNvSpPr>
          <p:nvPr>
            <p:ph type="sldNum" sz="quarter" idx="10"/>
          </p:nvPr>
        </p:nvSpPr>
        <p:spPr/>
        <p:txBody>
          <a:bodyPr/>
          <a:lstStyle/>
          <a:p>
            <a:fld id="{E8384A69-C70D-D448-80D5-AB4BCA17A4A6}" type="slidenum">
              <a:rPr lang="de-DE" smtClean="0"/>
              <a:pPr/>
              <a:t>1</a:t>
            </a:fld>
            <a:endParaRPr lang="de-DE"/>
          </a:p>
        </p:txBody>
      </p:sp>
    </p:spTree>
    <p:extLst>
      <p:ext uri="{BB962C8B-B14F-4D97-AF65-F5344CB8AC3E}">
        <p14:creationId xmlns:p14="http://schemas.microsoft.com/office/powerpoint/2010/main" val="319378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latin typeface="Arial"/>
                <a:cs typeface="Arial"/>
              </a:rPr>
              <a:t>there is no form of education that is as effective as a professional tutor. </a:t>
            </a:r>
          </a:p>
          <a:p>
            <a:r>
              <a:rPr lang="en-US" sz="1200" dirty="0" smtClean="0">
                <a:latin typeface="Arial"/>
                <a:cs typeface="Arial"/>
              </a:rPr>
              <a:t>Humans are that effective</a:t>
            </a:r>
            <a:r>
              <a:rPr lang="en-US" sz="1200" baseline="0" dirty="0" smtClean="0">
                <a:latin typeface="Arial"/>
                <a:cs typeface="Arial"/>
              </a:rPr>
              <a:t> because they are high adaptive to learners.</a:t>
            </a:r>
            <a:endParaRPr lang="en-US" sz="1200" dirty="0" smtClean="0">
              <a:latin typeface="Arial"/>
              <a:cs typeface="Arial"/>
            </a:endParaRPr>
          </a:p>
          <a:p>
            <a:r>
              <a:rPr lang="en-US" sz="1200" dirty="0" smtClean="0">
                <a:latin typeface="Arial"/>
                <a:cs typeface="Arial"/>
              </a:rPr>
              <a:t>They can take</a:t>
            </a:r>
            <a:r>
              <a:rPr lang="en-US" sz="1200" baseline="0" dirty="0" smtClean="0">
                <a:latin typeface="Arial"/>
                <a:cs typeface="Arial"/>
              </a:rPr>
              <a:t> care that learners reach their maximum potential for achievement.</a:t>
            </a:r>
          </a:p>
          <a:p>
            <a:r>
              <a:rPr lang="en-US" sz="1200" baseline="0" dirty="0" smtClean="0">
                <a:latin typeface="Arial"/>
                <a:cs typeface="Arial"/>
              </a:rPr>
              <a:t>And this potential is different for every learner individually.</a:t>
            </a:r>
          </a:p>
          <a:p>
            <a:r>
              <a:rPr lang="en-US" sz="1200" baseline="0" dirty="0" smtClean="0">
                <a:latin typeface="Arial"/>
                <a:cs typeface="Arial"/>
              </a:rPr>
              <a:t>It is important to individually consider every learner, because, </a:t>
            </a:r>
          </a:p>
          <a:p>
            <a:r>
              <a:rPr lang="en-US" sz="1200" baseline="0" dirty="0" smtClean="0">
                <a:latin typeface="Arial"/>
                <a:cs typeface="Arial"/>
              </a:rPr>
              <a:t>if learners are under-challenged they are bored.</a:t>
            </a:r>
          </a:p>
          <a:p>
            <a:r>
              <a:rPr lang="en-US" sz="1200" baseline="0" dirty="0" smtClean="0">
                <a:latin typeface="Arial"/>
                <a:cs typeface="Arial"/>
              </a:rPr>
              <a:t>If they are over-challenged, then motivation turns into stress and performance decrease.</a:t>
            </a:r>
          </a:p>
          <a:p>
            <a:r>
              <a:rPr lang="en-US" sz="1200" baseline="0" dirty="0" smtClean="0">
                <a:latin typeface="Arial"/>
                <a:cs typeface="Arial"/>
              </a:rPr>
              <a:t>The problem here is that individual tutors are not always available.</a:t>
            </a:r>
          </a:p>
        </p:txBody>
      </p:sp>
      <p:sp>
        <p:nvSpPr>
          <p:cNvPr id="4" name="Slide Number Placeholder 3"/>
          <p:cNvSpPr>
            <a:spLocks noGrp="1"/>
          </p:cNvSpPr>
          <p:nvPr>
            <p:ph type="sldNum" sz="quarter" idx="10"/>
          </p:nvPr>
        </p:nvSpPr>
        <p:spPr/>
        <p:txBody>
          <a:bodyPr/>
          <a:lstStyle/>
          <a:p>
            <a:fld id="{E8384A69-C70D-D448-80D5-AB4BCA17A4A6}" type="slidenum">
              <a:rPr lang="de-DE" smtClean="0"/>
              <a:pPr/>
              <a:t>2</a:t>
            </a:fld>
            <a:endParaRPr lang="de-DE"/>
          </a:p>
        </p:txBody>
      </p:sp>
    </p:spTree>
    <p:extLst>
      <p:ext uri="{BB962C8B-B14F-4D97-AF65-F5344CB8AC3E}">
        <p14:creationId xmlns:p14="http://schemas.microsoft.com/office/powerpoint/2010/main" val="129667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ＭＳ Ｐゴシック" pitchFamily="-65" charset="-128"/>
                <a:cs typeface="ＭＳ Ｐゴシック" pitchFamily="18" charset="-128"/>
              </a:rPr>
              <a:t>The main approaches in realizing adaptivity in e-Learning can be categorized as: the macro-adaptive approach, the micro-adaptive approach, the aptitude-treatment interaction approach, and the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constructivistic</a:t>
            </a:r>
            <a:r>
              <a:rPr lang="en-US" sz="1200" kern="1200" dirty="0" smtClean="0">
                <a:solidFill>
                  <a:schemeClr val="tx1"/>
                </a:solidFill>
                <a:effectLst/>
                <a:latin typeface="Arial" pitchFamily="34" charset="0"/>
                <a:ea typeface="ＭＳ Ｐゴシック" pitchFamily="-65" charset="-128"/>
                <a:cs typeface="ＭＳ Ｐゴシック" pitchFamily="18" charset="-128"/>
              </a:rPr>
              <a:t>-collaborative approach.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Mödritscher</a:t>
            </a:r>
            <a:r>
              <a:rPr lang="en-US" sz="1200" kern="1200" dirty="0" smtClean="0">
                <a:solidFill>
                  <a:schemeClr val="tx1"/>
                </a:solidFill>
                <a:effectLst/>
                <a:latin typeface="Arial" pitchFamily="34" charset="0"/>
                <a:ea typeface="ＭＳ Ｐゴシック" pitchFamily="-65" charset="-128"/>
                <a:cs typeface="ＭＳ Ｐゴシック" pitchFamily="18" charset="-128"/>
              </a:rPr>
              <a:t> et al. 2004;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Modritscher</a:t>
            </a:r>
            <a:r>
              <a:rPr lang="en-US" sz="1200" kern="1200" dirty="0" smtClean="0">
                <a:solidFill>
                  <a:schemeClr val="tx1"/>
                </a:solidFill>
                <a:effectLst/>
                <a:latin typeface="Arial" pitchFamily="34" charset="0"/>
                <a:ea typeface="ＭＳ Ｐゴシック" pitchFamily="-65" charset="-128"/>
                <a:cs typeface="ＭＳ Ｐゴシック" pitchFamily="18" charset="-128"/>
              </a:rPr>
              <a:t> 2006)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ＭＳ Ｐゴシック" pitchFamily="-65" charset="-128"/>
              <a:cs typeface="ＭＳ Ｐゴシック" pitchFamily="18" charset="-128"/>
            </a:endParaRPr>
          </a:p>
          <a:p>
            <a:r>
              <a:rPr lang="en-US" sz="1200" kern="1200" dirty="0" smtClean="0">
                <a:solidFill>
                  <a:schemeClr val="tx1"/>
                </a:solidFill>
                <a:effectLst/>
                <a:latin typeface="Arial" pitchFamily="34" charset="0"/>
                <a:ea typeface="ＭＳ Ｐゴシック" pitchFamily="-65" charset="-128"/>
                <a:cs typeface="ＭＳ Ｐゴシック" pitchFamily="18" charset="-128"/>
              </a:rPr>
              <a:t>The </a:t>
            </a:r>
            <a:r>
              <a:rPr lang="en-US" sz="1200" i="1" kern="1200" dirty="0" smtClean="0">
                <a:solidFill>
                  <a:schemeClr val="tx1"/>
                </a:solidFill>
                <a:effectLst/>
                <a:latin typeface="Arial" pitchFamily="34" charset="0"/>
                <a:ea typeface="ＭＳ Ｐゴシック" pitchFamily="-65" charset="-128"/>
                <a:cs typeface="ＭＳ Ｐゴシック" pitchFamily="18" charset="-128"/>
              </a:rPr>
              <a:t>Macro- Adaptive Approach </a:t>
            </a:r>
            <a:r>
              <a:rPr lang="en-US" sz="1200" kern="1200" dirty="0" smtClean="0">
                <a:solidFill>
                  <a:schemeClr val="tx1"/>
                </a:solidFill>
                <a:effectLst/>
                <a:latin typeface="Arial" pitchFamily="34" charset="0"/>
                <a:ea typeface="ＭＳ Ｐゴシック" pitchFamily="-65" charset="-128"/>
                <a:cs typeface="ＭＳ Ｐゴシック" pitchFamily="18" charset="-128"/>
              </a:rPr>
              <a:t>targets the selection of different alternatives of main components like learning objectives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Mödritscher</a:t>
            </a:r>
            <a:r>
              <a:rPr lang="en-US" sz="1200" kern="1200" dirty="0" smtClean="0">
                <a:solidFill>
                  <a:schemeClr val="tx1"/>
                </a:solidFill>
                <a:effectLst/>
                <a:latin typeface="Arial" pitchFamily="34" charset="0"/>
                <a:ea typeface="ＭＳ Ｐゴシック" pitchFamily="-65" charset="-128"/>
                <a:cs typeface="ＭＳ Ｐゴシック" pitchFamily="18" charset="-128"/>
              </a:rPr>
              <a:t> et al. 2004) as a kind of systematic guidance through learning content with adaptation to individual’s learning objectives, performance, and aptitude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Corno</a:t>
            </a:r>
            <a:r>
              <a:rPr lang="en-US" sz="1200" kern="1200" dirty="0" smtClean="0">
                <a:solidFill>
                  <a:schemeClr val="tx1"/>
                </a:solidFill>
                <a:effectLst/>
                <a:latin typeface="Arial" pitchFamily="34" charset="0"/>
                <a:ea typeface="ＭＳ Ｐゴシック" pitchFamily="-65" charset="-128"/>
                <a:cs typeface="ＭＳ Ｐゴシック" pitchFamily="18" charset="-128"/>
              </a:rPr>
              <a:t> &amp; Snow 1986). </a:t>
            </a:r>
            <a:endParaRPr lang="en-US" dirty="0" smtClean="0"/>
          </a:p>
          <a:p>
            <a:r>
              <a:rPr lang="en-US" sz="1200" i="1" kern="1200" dirty="0" smtClean="0">
                <a:solidFill>
                  <a:schemeClr val="tx1"/>
                </a:solidFill>
                <a:effectLst/>
                <a:latin typeface="Arial" pitchFamily="34" charset="0"/>
                <a:ea typeface="ＭＳ Ｐゴシック" pitchFamily="-65" charset="-128"/>
                <a:cs typeface="ＭＳ Ｐゴシック" pitchFamily="18" charset="-128"/>
              </a:rPr>
              <a:t>Micro-Adaptive Approach </a:t>
            </a:r>
            <a:r>
              <a:rPr lang="en-US" sz="1200" kern="1200" dirty="0" smtClean="0">
                <a:solidFill>
                  <a:schemeClr val="tx1"/>
                </a:solidFill>
                <a:effectLst/>
                <a:latin typeface="Arial" pitchFamily="34" charset="0"/>
                <a:ea typeface="ＭＳ Ｐゴシック" pitchFamily="-65" charset="-128"/>
                <a:cs typeface="ＭＳ Ｐゴシック" pitchFamily="18" charset="-128"/>
              </a:rPr>
              <a:t>addresses on adapting instructions</a:t>
            </a:r>
          </a:p>
          <a:p>
            <a:endParaRPr lang="en-US" sz="1200" kern="1200" dirty="0" smtClean="0">
              <a:solidFill>
                <a:schemeClr val="tx1"/>
              </a:solidFill>
              <a:effectLst/>
              <a:latin typeface="Arial" pitchFamily="34" charset="0"/>
              <a:ea typeface="ＭＳ Ｐゴシック" pitchFamily="-65" charset="-128"/>
              <a:cs typeface="ＭＳ Ｐゴシック" pitchFamily="18" charset="-128"/>
            </a:endParaRPr>
          </a:p>
          <a:p>
            <a:r>
              <a:rPr lang="en-US" sz="1200" kern="1200" dirty="0" smtClean="0">
                <a:solidFill>
                  <a:schemeClr val="tx1"/>
                </a:solidFill>
                <a:effectLst/>
                <a:latin typeface="Arial" pitchFamily="34" charset="0"/>
                <a:ea typeface="ＭＳ Ｐゴシック" pitchFamily="-65" charset="-128"/>
                <a:cs typeface="ＭＳ Ｐゴシック" pitchFamily="18" charset="-128"/>
              </a:rPr>
              <a:t>The </a:t>
            </a:r>
            <a:r>
              <a:rPr lang="en-US" sz="1200" i="1" kern="1200" dirty="0" smtClean="0">
                <a:solidFill>
                  <a:schemeClr val="tx1"/>
                </a:solidFill>
                <a:effectLst/>
                <a:latin typeface="Arial" pitchFamily="34" charset="0"/>
                <a:ea typeface="ＭＳ Ｐゴシック" pitchFamily="-65" charset="-128"/>
                <a:cs typeface="ＭＳ Ｐゴシック" pitchFamily="18" charset="-128"/>
              </a:rPr>
              <a:t>Aptitude-Treatment Interaction Approach (ATI) </a:t>
            </a:r>
            <a:r>
              <a:rPr lang="en-US" sz="1200" kern="1200" dirty="0" smtClean="0">
                <a:solidFill>
                  <a:schemeClr val="tx1"/>
                </a:solidFill>
                <a:effectLst/>
                <a:latin typeface="Arial" pitchFamily="34" charset="0"/>
                <a:ea typeface="ＭＳ Ｐゴシック" pitchFamily="-65" charset="-128"/>
                <a:cs typeface="ＭＳ Ｐゴシック" pitchFamily="18" charset="-128"/>
              </a:rPr>
              <a:t>states that there is no treatment that suits all students. Efficiency of treatments depends on the aptitude of students where students with higher prior knowledge should have more control over the learning process (Snow 1980). In the </a:t>
            </a:r>
            <a:r>
              <a:rPr lang="en-US" sz="1200" i="1" kern="1200" dirty="0" err="1" smtClean="0">
                <a:solidFill>
                  <a:schemeClr val="tx1"/>
                </a:solidFill>
                <a:effectLst/>
                <a:latin typeface="Arial" pitchFamily="34" charset="0"/>
                <a:ea typeface="ＭＳ Ｐゴシック" pitchFamily="-65" charset="-128"/>
                <a:cs typeface="ＭＳ Ｐゴシック" pitchFamily="18" charset="-128"/>
              </a:rPr>
              <a:t>Constructivistic</a:t>
            </a:r>
            <a:r>
              <a:rPr lang="en-US" sz="1200" i="1" kern="1200" dirty="0" smtClean="0">
                <a:solidFill>
                  <a:schemeClr val="tx1"/>
                </a:solidFill>
                <a:effectLst/>
                <a:latin typeface="Arial" pitchFamily="34" charset="0"/>
                <a:ea typeface="ＭＳ Ｐゴシック" pitchFamily="-65" charset="-128"/>
                <a:cs typeface="ＭＳ Ｐゴシック" pitchFamily="18" charset="-128"/>
              </a:rPr>
              <a:t>-Collaborative Approach </a:t>
            </a:r>
            <a:r>
              <a:rPr lang="en-US" sz="1200" kern="1200" dirty="0" smtClean="0">
                <a:solidFill>
                  <a:schemeClr val="tx1"/>
                </a:solidFill>
                <a:effectLst/>
                <a:latin typeface="Arial" pitchFamily="34" charset="0"/>
                <a:ea typeface="ＭＳ Ｐゴシック" pitchFamily="-65" charset="-128"/>
                <a:cs typeface="ＭＳ Ｐゴシック" pitchFamily="18" charset="-128"/>
              </a:rPr>
              <a:t>the learner is the central component of the learning theory and is used where computer-based learning systems cannot reach the effectiveness of good human tutors. (Bloom 1984;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Mödritscher</a:t>
            </a:r>
            <a:r>
              <a:rPr lang="en-US" sz="1200" kern="1200" dirty="0" smtClean="0">
                <a:solidFill>
                  <a:schemeClr val="tx1"/>
                </a:solidFill>
                <a:effectLst/>
                <a:latin typeface="Arial" pitchFamily="34" charset="0"/>
                <a:ea typeface="ＭＳ Ｐゴシック" pitchFamily="-65" charset="-128"/>
                <a:cs typeface="ＭＳ Ｐゴシック" pitchFamily="18" charset="-128"/>
              </a:rPr>
              <a:t> et al. 2004)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ＭＳ Ｐゴシック" pitchFamily="-65" charset="-128"/>
              <a:cs typeface="ＭＳ Ｐゴシック" pitchFamily="18" charset="-128"/>
            </a:endParaRP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E8384A69-C70D-D448-80D5-AB4BCA17A4A6}" type="slidenum">
              <a:rPr lang="de-DE" smtClean="0"/>
              <a:pPr/>
              <a:t>3</a:t>
            </a:fld>
            <a:endParaRPr lang="de-DE"/>
          </a:p>
        </p:txBody>
      </p:sp>
    </p:spTree>
    <p:extLst>
      <p:ext uri="{BB962C8B-B14F-4D97-AF65-F5344CB8AC3E}">
        <p14:creationId xmlns:p14="http://schemas.microsoft.com/office/powerpoint/2010/main" val="351118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84A69-C70D-D448-80D5-AB4BCA17A4A6}" type="slidenum">
              <a:rPr lang="de-DE" smtClean="0"/>
              <a:pPr/>
              <a:t>4</a:t>
            </a:fld>
            <a:endParaRPr lang="de-DE"/>
          </a:p>
        </p:txBody>
      </p:sp>
    </p:spTree>
    <p:extLst>
      <p:ext uri="{BB962C8B-B14F-4D97-AF65-F5344CB8AC3E}">
        <p14:creationId xmlns:p14="http://schemas.microsoft.com/office/powerpoint/2010/main" val="37446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34" charset="0"/>
                <a:ea typeface="ＭＳ Ｐゴシック" pitchFamily="-65" charset="-128"/>
                <a:cs typeface="ＭＳ Ｐゴシック" pitchFamily="18" charset="-128"/>
              </a:rPr>
              <a:t>In order to </a:t>
            </a:r>
            <a:r>
              <a:rPr lang="en-US" sz="1200" kern="1200" dirty="0" err="1" smtClean="0">
                <a:solidFill>
                  <a:schemeClr val="tx1"/>
                </a:solidFill>
                <a:effectLst/>
                <a:latin typeface="Arial" pitchFamily="34" charset="0"/>
                <a:ea typeface="ＭＳ Ｐゴシック" pitchFamily="-65" charset="-128"/>
                <a:cs typeface="ＭＳ Ｐゴシック" pitchFamily="18" charset="-128"/>
              </a:rPr>
              <a:t>analyse</a:t>
            </a:r>
            <a:r>
              <a:rPr lang="en-US" sz="1200" kern="1200" dirty="0" smtClean="0">
                <a:solidFill>
                  <a:schemeClr val="tx1"/>
                </a:solidFill>
                <a:effectLst/>
                <a:latin typeface="Arial" pitchFamily="34" charset="0"/>
                <a:ea typeface="ＭＳ Ｐゴシック" pitchFamily="-65" charset="-128"/>
                <a:cs typeface="ＭＳ Ｐゴシック" pitchFamily="18" charset="-128"/>
              </a:rPr>
              <a:t> adaptivity</a:t>
            </a:r>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 in SGs, we need to start from beginning.</a:t>
            </a:r>
            <a:endParaRPr lang="en-US" sz="1200" kern="1200" dirty="0" smtClean="0">
              <a:solidFill>
                <a:schemeClr val="tx1"/>
              </a:solidFill>
              <a:effectLst/>
              <a:latin typeface="Arial" pitchFamily="34" charset="0"/>
              <a:ea typeface="ＭＳ Ｐゴシック" pitchFamily="-65" charset="-128"/>
              <a:cs typeface="ＭＳ Ｐゴシック" pitchFamily="18" charset="-128"/>
            </a:endParaRPr>
          </a:p>
          <a:p>
            <a:r>
              <a:rPr lang="en-US" sz="1200" kern="1200" dirty="0" smtClean="0">
                <a:solidFill>
                  <a:schemeClr val="tx1"/>
                </a:solidFill>
                <a:effectLst/>
                <a:latin typeface="Arial" pitchFamily="34" charset="0"/>
                <a:ea typeface="ＭＳ Ｐゴシック" pitchFamily="-65" charset="-128"/>
                <a:cs typeface="ＭＳ Ｐゴシック" pitchFamily="18" charset="-128"/>
              </a:rPr>
              <a:t>In</a:t>
            </a:r>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 order to take advantage of the human adaptivity behavior for serious games,</a:t>
            </a:r>
          </a:p>
          <a:p>
            <a:r>
              <a:rPr lang="en-US" sz="1200" kern="1200" dirty="0" smtClean="0">
                <a:solidFill>
                  <a:schemeClr val="tx1"/>
                </a:solidFill>
                <a:effectLst/>
                <a:latin typeface="Arial" pitchFamily="34" charset="0"/>
                <a:ea typeface="ＭＳ Ｐゴシック" pitchFamily="-65" charset="-128"/>
                <a:cs typeface="ＭＳ Ｐゴシック" pitchFamily="18" charset="-128"/>
              </a:rPr>
              <a:t>I</a:t>
            </a:r>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 analyzed this behavior in the </a:t>
            </a:r>
            <a:r>
              <a:rPr lang="en-US" sz="1200" kern="1200" baseline="0" dirty="0" err="1" smtClean="0">
                <a:solidFill>
                  <a:schemeClr val="tx1"/>
                </a:solidFill>
                <a:effectLst/>
                <a:latin typeface="Arial" pitchFamily="34" charset="0"/>
                <a:ea typeface="ＭＳ Ｐゴシック" pitchFamily="-65" charset="-128"/>
                <a:cs typeface="ＭＳ Ｐゴシック" pitchFamily="18" charset="-128"/>
              </a:rPr>
              <a:t>folowing</a:t>
            </a:r>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 sense:</a:t>
            </a:r>
          </a:p>
          <a:p>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I tried to formalize the adaptive behavior of tutors,</a:t>
            </a:r>
          </a:p>
          <a:p>
            <a:r>
              <a:rPr lang="en-US" sz="1200" kern="1200" baseline="0" dirty="0" smtClean="0">
                <a:solidFill>
                  <a:schemeClr val="tx1"/>
                </a:solidFill>
                <a:effectLst/>
                <a:latin typeface="Arial" pitchFamily="34" charset="0"/>
                <a:ea typeface="ＭＳ Ｐゴシック" pitchFamily="-65" charset="-128"/>
                <a:cs typeface="ＭＳ Ｐゴシック" pitchFamily="18" charset="-128"/>
              </a:rPr>
              <a:t>In order to use it in the whole game and not just for virtual tutors.</a:t>
            </a:r>
          </a:p>
        </p:txBody>
      </p:sp>
      <p:sp>
        <p:nvSpPr>
          <p:cNvPr id="4" name="Slide Number Placeholder 3"/>
          <p:cNvSpPr>
            <a:spLocks noGrp="1"/>
          </p:cNvSpPr>
          <p:nvPr>
            <p:ph type="sldNum" sz="quarter" idx="10"/>
          </p:nvPr>
        </p:nvSpPr>
        <p:spPr/>
        <p:txBody>
          <a:bodyPr/>
          <a:lstStyle/>
          <a:p>
            <a:fld id="{E8384A69-C70D-D448-80D5-AB4BCA17A4A6}" type="slidenum">
              <a:rPr lang="de-DE" smtClean="0"/>
              <a:pPr/>
              <a:t>5</a:t>
            </a:fld>
            <a:endParaRPr lang="de-DE"/>
          </a:p>
        </p:txBody>
      </p:sp>
    </p:spTree>
    <p:extLst>
      <p:ext uri="{BB962C8B-B14F-4D97-AF65-F5344CB8AC3E}">
        <p14:creationId xmlns:p14="http://schemas.microsoft.com/office/powerpoint/2010/main" val="3707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we</a:t>
            </a:r>
            <a:r>
              <a:rPr lang="en-US" baseline="0" dirty="0" smtClean="0"/>
              <a:t> went one step further, and defined a framework, that realizes this model as a combination of a static architecture and a dynamic playing process.</a:t>
            </a:r>
          </a:p>
          <a:p>
            <a:endParaRPr lang="en-US" baseline="0" dirty="0" smtClean="0"/>
          </a:p>
          <a:p>
            <a:r>
              <a:rPr lang="en-US" baseline="0" dirty="0" smtClean="0"/>
              <a:t>This is the static Framework architecture.</a:t>
            </a:r>
            <a:endParaRPr lang="en-US" dirty="0"/>
          </a:p>
        </p:txBody>
      </p:sp>
      <p:sp>
        <p:nvSpPr>
          <p:cNvPr id="4" name="Slide Number Placeholder 3"/>
          <p:cNvSpPr>
            <a:spLocks noGrp="1"/>
          </p:cNvSpPr>
          <p:nvPr>
            <p:ph type="sldNum" sz="quarter" idx="10"/>
          </p:nvPr>
        </p:nvSpPr>
        <p:spPr/>
        <p:txBody>
          <a:bodyPr/>
          <a:lstStyle/>
          <a:p>
            <a:fld id="{E8384A69-C70D-D448-80D5-AB4BCA17A4A6}" type="slidenum">
              <a:rPr lang="de-DE" smtClean="0"/>
              <a:pPr/>
              <a:t>6</a:t>
            </a:fld>
            <a:endParaRPr lang="de-DE"/>
          </a:p>
        </p:txBody>
      </p:sp>
    </p:spTree>
    <p:extLst>
      <p:ext uri="{BB962C8B-B14F-4D97-AF65-F5344CB8AC3E}">
        <p14:creationId xmlns:p14="http://schemas.microsoft.com/office/powerpoint/2010/main" val="39991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smtClean="0">
                <a:solidFill>
                  <a:schemeClr val="tx1"/>
                </a:solidFill>
                <a:latin typeface="Arial" pitchFamily="34" charset="0"/>
                <a:ea typeface="ＭＳ Ｐゴシック" pitchFamily="-65" charset="-128"/>
                <a:cs typeface="ＭＳ Ｐゴシック" pitchFamily="18" charset="-128"/>
              </a:rPr>
              <a:t>Khan academy</a:t>
            </a:r>
            <a:r>
              <a:rPr lang="en-US" sz="1200" b="0" kern="1200" dirty="0" smtClean="0">
                <a:solidFill>
                  <a:schemeClr val="tx1"/>
                </a:solidFill>
                <a:latin typeface="Arial" pitchFamily="34" charset="0"/>
                <a:ea typeface="ＭＳ Ｐゴシック" pitchFamily="-65" charset="-128"/>
                <a:cs typeface="ＭＳ Ｐゴシック" pitchFamily="18" charset="-128"/>
              </a:rPr>
              <a:t> - results fit the adaptivity (Solomon Khan)</a:t>
            </a:r>
          </a:p>
          <a:p>
            <a:r>
              <a:rPr lang="en-US" sz="1200" b="0" kern="1200" dirty="0" smtClean="0">
                <a:solidFill>
                  <a:schemeClr val="tx1"/>
                </a:solidFill>
                <a:latin typeface="Arial" pitchFamily="34" charset="0"/>
                <a:ea typeface="ＭＳ Ｐゴシック" pitchFamily="-65" charset="-128"/>
                <a:cs typeface="ＭＳ Ｐゴシック" pitchFamily="18" charset="-128"/>
              </a:rPr>
              <a:t>          - slow students, can become best if they continue individually on learning content</a:t>
            </a:r>
          </a:p>
          <a:p>
            <a:r>
              <a:rPr lang="en-US" sz="1200" b="0"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err="1" smtClean="0">
                <a:solidFill>
                  <a:schemeClr val="tx1"/>
                </a:solidFill>
                <a:latin typeface="Arial" pitchFamily="34" charset="0"/>
                <a:ea typeface="ＭＳ Ｐゴシック" pitchFamily="-65" charset="-128"/>
                <a:cs typeface="ＭＳ Ｐゴシック" pitchFamily="18" charset="-128"/>
              </a:rPr>
              <a:t>Sumata</a:t>
            </a:r>
            <a:r>
              <a:rPr lang="en-US" sz="1200" b="1"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err="1" smtClean="0">
                <a:solidFill>
                  <a:schemeClr val="tx1"/>
                </a:solidFill>
                <a:latin typeface="Arial" pitchFamily="34" charset="0"/>
                <a:ea typeface="ＭＳ Ｐゴシック" pitchFamily="-65" charset="-128"/>
                <a:cs typeface="ＭＳ Ｐゴシック" pitchFamily="18" charset="-128"/>
              </a:rPr>
              <a:t>Mitra</a:t>
            </a:r>
            <a:r>
              <a:rPr lang="en-US" sz="1200" b="0" kern="1200" dirty="0" smtClean="0">
                <a:solidFill>
                  <a:schemeClr val="tx1"/>
                </a:solidFill>
                <a:latin typeface="Arial" pitchFamily="34" charset="0"/>
                <a:ea typeface="ＭＳ Ｐゴシック" pitchFamily="-65" charset="-128"/>
                <a:cs typeface="ＭＳ Ｐゴシック" pitchFamily="18" charset="-128"/>
              </a:rPr>
              <a:t>: Education is a self organizing system, where learning is an emergent phenomenon.</a:t>
            </a:r>
          </a:p>
          <a:p>
            <a:r>
              <a:rPr lang="en-US" sz="1200" b="0" kern="1200" dirty="0" smtClean="0">
                <a:solidFill>
                  <a:schemeClr val="tx1"/>
                </a:solidFill>
                <a:latin typeface="Arial" pitchFamily="34" charset="0"/>
                <a:ea typeface="ＭＳ Ｐゴシック" pitchFamily="-65" charset="-128"/>
                <a:cs typeface="ＭＳ Ｐゴシック" pitchFamily="18" charset="-128"/>
              </a:rPr>
              <a:t>          - students adapt to each other (needs to be considered in future work)</a:t>
            </a:r>
          </a:p>
          <a:p>
            <a:r>
              <a:rPr lang="en-US" sz="1200" b="0"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smtClean="0">
                <a:solidFill>
                  <a:schemeClr val="tx1"/>
                </a:solidFill>
                <a:latin typeface="Arial" pitchFamily="34" charset="0"/>
                <a:ea typeface="ＭＳ Ｐゴシック" pitchFamily="-65" charset="-128"/>
                <a:cs typeface="ＭＳ Ｐゴシック" pitchFamily="18" charset="-128"/>
              </a:rPr>
              <a:t>Prof. </a:t>
            </a:r>
            <a:r>
              <a:rPr lang="en-US" sz="1200" b="1" kern="1200" dirty="0" err="1" smtClean="0">
                <a:solidFill>
                  <a:schemeClr val="tx1"/>
                </a:solidFill>
                <a:latin typeface="Arial" pitchFamily="34" charset="0"/>
                <a:ea typeface="ＭＳ Ｐゴシック" pitchFamily="-65" charset="-128"/>
                <a:cs typeface="ＭＳ Ｐゴシック" pitchFamily="18" charset="-128"/>
              </a:rPr>
              <a:t>Mandl</a:t>
            </a:r>
            <a:r>
              <a:rPr lang="en-US" sz="1200" b="0" kern="1200" dirty="0" smtClean="0">
                <a:solidFill>
                  <a:schemeClr val="tx1"/>
                </a:solidFill>
                <a:latin typeface="Arial" pitchFamily="34" charset="0"/>
                <a:ea typeface="ＭＳ Ｐゴシック" pitchFamily="-65" charset="-128"/>
                <a:cs typeface="ＭＳ Ｐゴシック" pitchFamily="18" charset="-128"/>
              </a:rPr>
              <a:t>: synthesis of learning and playing</a:t>
            </a:r>
          </a:p>
          <a:p>
            <a:r>
              <a:rPr lang="en-US" sz="1200" b="0"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smtClean="0">
                <a:solidFill>
                  <a:schemeClr val="tx1"/>
                </a:solidFill>
                <a:latin typeface="Arial" pitchFamily="34" charset="0"/>
                <a:ea typeface="ＭＳ Ｐゴシック" pitchFamily="-65" charset="-128"/>
                <a:cs typeface="ＭＳ Ｐゴシック" pitchFamily="18" charset="-128"/>
              </a:rPr>
              <a:t>Learning Theories</a:t>
            </a:r>
            <a:r>
              <a:rPr lang="en-US" sz="1200" b="0" kern="1200" dirty="0" smtClean="0">
                <a:solidFill>
                  <a:schemeClr val="tx1"/>
                </a:solidFill>
                <a:latin typeface="Arial" pitchFamily="34" charset="0"/>
                <a:ea typeface="ＭＳ Ｐゴシック" pitchFamily="-65" charset="-128"/>
                <a:cs typeface="ＭＳ Ｐゴシック" pitchFamily="18" charset="-128"/>
              </a:rPr>
              <a:t>: </a:t>
            </a:r>
            <a:r>
              <a:rPr lang="en-US" sz="1200" b="0" kern="1200" dirty="0" err="1" smtClean="0">
                <a:solidFill>
                  <a:schemeClr val="tx1"/>
                </a:solidFill>
                <a:latin typeface="Arial" pitchFamily="34" charset="0"/>
                <a:ea typeface="ＭＳ Ｐゴシック" pitchFamily="-65" charset="-128"/>
                <a:cs typeface="ＭＳ Ｐゴシック" pitchFamily="18" charset="-128"/>
              </a:rPr>
              <a:t>cognitivism</a:t>
            </a:r>
            <a:r>
              <a:rPr lang="en-US" sz="1200" b="0" kern="1200" dirty="0" smtClean="0">
                <a:solidFill>
                  <a:schemeClr val="tx1"/>
                </a:solidFill>
                <a:latin typeface="Arial" pitchFamily="34" charset="0"/>
                <a:ea typeface="ＭＳ Ｐゴシック" pitchFamily="-65" charset="-128"/>
                <a:cs typeface="ＭＳ Ｐゴシック" pitchFamily="18" charset="-128"/>
              </a:rPr>
              <a:t> + constructivism + social theories</a:t>
            </a:r>
          </a:p>
          <a:p>
            <a:r>
              <a:rPr lang="en-US" sz="1200" b="0" kern="1200" dirty="0" smtClean="0">
                <a:solidFill>
                  <a:schemeClr val="tx1"/>
                </a:solidFill>
                <a:latin typeface="Arial" pitchFamily="34" charset="0"/>
                <a:ea typeface="ＭＳ Ｐゴシック" pitchFamily="-65" charset="-128"/>
                <a:cs typeface="ＭＳ Ｐゴシック" pitchFamily="18" charset="-128"/>
              </a:rPr>
              <a:t>     </a:t>
            </a:r>
            <a:r>
              <a:rPr lang="en-US" sz="1200" b="1" kern="1200" dirty="0" err="1" smtClean="0">
                <a:solidFill>
                  <a:schemeClr val="tx1"/>
                </a:solidFill>
                <a:latin typeface="Arial" pitchFamily="34" charset="0"/>
                <a:ea typeface="ＭＳ Ｐゴシック" pitchFamily="-65" charset="-128"/>
                <a:cs typeface="ＭＳ Ｐゴシック" pitchFamily="18" charset="-128"/>
              </a:rPr>
              <a:t>Belloti</a:t>
            </a:r>
            <a:r>
              <a:rPr lang="en-US" sz="1200" b="0" kern="1200" dirty="0" smtClean="0">
                <a:solidFill>
                  <a:schemeClr val="tx1"/>
                </a:solidFill>
                <a:latin typeface="Arial" pitchFamily="34" charset="0"/>
                <a:ea typeface="ＭＳ Ｐゴシック" pitchFamily="-65" charset="-128"/>
                <a:cs typeface="ＭＳ Ｐゴシック" pitchFamily="18" charset="-128"/>
              </a:rPr>
              <a:t>: designed an experience-engine, where only tasks are adaptively selected.</a:t>
            </a:r>
          </a:p>
          <a:p>
            <a:endParaRPr lang="en-US" dirty="0" smtClean="0"/>
          </a:p>
          <a:p>
            <a:r>
              <a:rPr lang="en-US" dirty="0" smtClean="0"/>
              <a:t>---</a:t>
            </a:r>
          </a:p>
          <a:p>
            <a:r>
              <a:rPr lang="en-US" sz="1200" kern="1200" dirty="0" smtClean="0">
                <a:solidFill>
                  <a:schemeClr val="tx1"/>
                </a:solidFill>
                <a:latin typeface="Arial" pitchFamily="34" charset="0"/>
                <a:ea typeface="ＭＳ Ｐゴシック" pitchFamily="-65" charset="-128"/>
                <a:cs typeface="ＭＳ Ｐゴシック" pitchFamily="18" charset="-128"/>
              </a:rPr>
              <a:t>     - </a:t>
            </a:r>
            <a:r>
              <a:rPr lang="en-US" sz="1200" kern="1200" dirty="0" err="1" smtClean="0">
                <a:solidFill>
                  <a:schemeClr val="tx1"/>
                </a:solidFill>
                <a:latin typeface="Arial" pitchFamily="34" charset="0"/>
                <a:ea typeface="ＭＳ Ｐゴシック" pitchFamily="-65" charset="-128"/>
                <a:cs typeface="ＭＳ Ｐゴシック" pitchFamily="18" charset="-128"/>
              </a:rPr>
              <a:t>Modritscher</a:t>
            </a:r>
            <a:r>
              <a:rPr lang="en-US" sz="1200" kern="1200" dirty="0" smtClean="0">
                <a:solidFill>
                  <a:schemeClr val="tx1"/>
                </a:solidFill>
                <a:latin typeface="Arial" pitchFamily="34" charset="0"/>
                <a:ea typeface="ＭＳ Ｐゴシック" pitchFamily="-65" charset="-128"/>
                <a:cs typeface="ＭＳ Ｐゴシック" pitchFamily="18" charset="-128"/>
              </a:rPr>
              <a:t> did not considered games</a:t>
            </a:r>
          </a:p>
          <a:p>
            <a:r>
              <a:rPr lang="en-US" sz="1200" kern="1200" dirty="0" smtClean="0">
                <a:solidFill>
                  <a:schemeClr val="tx1"/>
                </a:solidFill>
                <a:latin typeface="Arial" pitchFamily="34" charset="0"/>
                <a:ea typeface="ＭＳ Ｐゴシック" pitchFamily="-65" charset="-128"/>
                <a:cs typeface="ＭＳ Ｐゴシック" pitchFamily="18" charset="-128"/>
              </a:rPr>
              <a:t>     - </a:t>
            </a:r>
            <a:r>
              <a:rPr lang="en-US" sz="1200" b="1" kern="1200" dirty="0" smtClean="0">
                <a:solidFill>
                  <a:schemeClr val="tx1"/>
                </a:solidFill>
                <a:latin typeface="Arial" pitchFamily="34" charset="0"/>
                <a:ea typeface="ＭＳ Ｐゴシック" pitchFamily="-65" charset="-128"/>
                <a:cs typeface="ＭＳ Ｐゴシック" pitchFamily="18" charset="-128"/>
              </a:rPr>
              <a:t>Prof. </a:t>
            </a:r>
            <a:r>
              <a:rPr lang="en-US" sz="1200" b="1" kern="1200" dirty="0" err="1" smtClean="0">
                <a:solidFill>
                  <a:schemeClr val="tx1"/>
                </a:solidFill>
                <a:latin typeface="Arial" pitchFamily="34" charset="0"/>
                <a:ea typeface="ＭＳ Ｐゴシック" pitchFamily="-65" charset="-128"/>
                <a:cs typeface="ＭＳ Ｐゴシック" pitchFamily="18" charset="-128"/>
              </a:rPr>
              <a:t>Mandl</a:t>
            </a:r>
            <a:r>
              <a:rPr lang="en-US" sz="1200" b="0" kern="1200" dirty="0" smtClean="0">
                <a:solidFill>
                  <a:schemeClr val="tx1"/>
                </a:solidFill>
                <a:latin typeface="Arial" pitchFamily="34" charset="0"/>
                <a:ea typeface="ＭＳ Ｐゴシック" pitchFamily="-65" charset="-128"/>
                <a:cs typeface="ＭＳ Ｐゴシック" pitchFamily="18" charset="-128"/>
              </a:rPr>
              <a:t>: For large knowledge structures this does not work</a:t>
            </a:r>
          </a:p>
          <a:p>
            <a:r>
              <a:rPr lang="en-US" sz="1200" b="0" kern="1200" dirty="0" smtClean="0">
                <a:solidFill>
                  <a:schemeClr val="tx1"/>
                </a:solidFill>
                <a:latin typeface="Arial" pitchFamily="34" charset="0"/>
                <a:ea typeface="ＭＳ Ｐゴシック" pitchFamily="-65" charset="-128"/>
                <a:cs typeface="ＭＳ Ｐゴシック" pitchFamily="18" charset="-128"/>
              </a:rPr>
              <a:t>     - Serious Games evaluation frameworks</a:t>
            </a:r>
          </a:p>
          <a:p>
            <a:r>
              <a:rPr lang="de-DE" sz="1200" b="0" kern="1200" dirty="0" smtClean="0">
                <a:solidFill>
                  <a:schemeClr val="tx1"/>
                </a:solidFill>
                <a:latin typeface="Arial" pitchFamily="34" charset="0"/>
                <a:ea typeface="ＭＳ Ｐゴシック" pitchFamily="-65" charset="-128"/>
                <a:cs typeface="ＭＳ Ｐゴシック" pitchFamily="18" charset="-128"/>
              </a:rPr>
              <a:t>            -</a:t>
            </a:r>
            <a:r>
              <a:rPr lang="de-DE" sz="1200" b="1" kern="1200" dirty="0" smtClean="0">
                <a:solidFill>
                  <a:schemeClr val="tx1"/>
                </a:solidFill>
                <a:latin typeface="Arial" pitchFamily="34" charset="0"/>
                <a:ea typeface="ＭＳ Ｐゴシック" pitchFamily="-65" charset="-128"/>
                <a:cs typeface="ＭＳ Ｐゴシック" pitchFamily="18" charset="-128"/>
              </a:rPr>
              <a:t> RETAIN</a:t>
            </a:r>
            <a:r>
              <a:rPr lang="de-DE" sz="1200" b="0" kern="1200" dirty="0" smtClean="0">
                <a:solidFill>
                  <a:schemeClr val="tx1"/>
                </a:solidFill>
                <a:latin typeface="Arial" pitchFamily="34" charset="0"/>
                <a:ea typeface="ＭＳ Ｐゴシック" pitchFamily="-65" charset="-128"/>
                <a:cs typeface="ＭＳ Ｐゴシック" pitchFamily="18" charset="-128"/>
              </a:rPr>
              <a:t> ((Gunter et al., 2007)), </a:t>
            </a:r>
          </a:p>
          <a:p>
            <a:r>
              <a:rPr lang="fr-FR" sz="1200" b="0" kern="1200" dirty="0" smtClean="0">
                <a:solidFill>
                  <a:schemeClr val="tx1"/>
                </a:solidFill>
                <a:latin typeface="Arial" pitchFamily="34" charset="0"/>
                <a:ea typeface="ＭＳ Ｐゴシック" pitchFamily="-65" charset="-128"/>
                <a:cs typeface="ＭＳ Ｐゴシック" pitchFamily="18" charset="-128"/>
              </a:rPr>
              <a:t>            - </a:t>
            </a:r>
            <a:r>
              <a:rPr lang="fr-FR" sz="1200" b="1" kern="1200" dirty="0" smtClean="0">
                <a:solidFill>
                  <a:schemeClr val="tx1"/>
                </a:solidFill>
                <a:latin typeface="Arial" pitchFamily="34" charset="0"/>
                <a:ea typeface="ＭＳ Ｐゴシック" pitchFamily="-65" charset="-128"/>
                <a:cs typeface="ＭＳ Ｐゴシック" pitchFamily="18" charset="-128"/>
              </a:rPr>
              <a:t>FOUR-DIMENSIONAL</a:t>
            </a:r>
            <a:r>
              <a:rPr lang="fr-FR" sz="1200" b="0" kern="1200" dirty="0" smtClean="0">
                <a:solidFill>
                  <a:schemeClr val="tx1"/>
                </a:solidFill>
                <a:latin typeface="Arial" pitchFamily="34" charset="0"/>
                <a:ea typeface="ＭＳ Ｐゴシック" pitchFamily="-65" charset="-128"/>
                <a:cs typeface="ＭＳ Ｐゴシック" pitchFamily="18" charset="-128"/>
              </a:rPr>
              <a:t> ((De </a:t>
            </a:r>
            <a:r>
              <a:rPr lang="fr-FR" sz="1200" b="0" kern="1200" dirty="0" err="1" smtClean="0">
                <a:solidFill>
                  <a:schemeClr val="tx1"/>
                </a:solidFill>
                <a:latin typeface="Arial" pitchFamily="34" charset="0"/>
                <a:ea typeface="ＭＳ Ｐゴシック" pitchFamily="-65" charset="-128"/>
                <a:cs typeface="ＭＳ Ｐゴシック" pitchFamily="18" charset="-128"/>
              </a:rPr>
              <a:t>Freitas</a:t>
            </a:r>
            <a:r>
              <a:rPr lang="fr-FR" sz="1200" b="0" kern="1200" dirty="0" smtClean="0">
                <a:solidFill>
                  <a:schemeClr val="tx1"/>
                </a:solidFill>
                <a:latin typeface="Arial" pitchFamily="34" charset="0"/>
                <a:ea typeface="ＭＳ Ｐゴシック" pitchFamily="-65" charset="-128"/>
                <a:cs typeface="ＭＳ Ｐゴシック" pitchFamily="18" charset="-128"/>
              </a:rPr>
              <a:t> et al., 2010)), </a:t>
            </a:r>
          </a:p>
          <a:p>
            <a:r>
              <a:rPr lang="fr-FR" sz="1200" b="0" kern="1200" dirty="0" smtClean="0">
                <a:solidFill>
                  <a:schemeClr val="tx1"/>
                </a:solidFill>
                <a:latin typeface="Arial" pitchFamily="34" charset="0"/>
                <a:ea typeface="ＭＳ Ｐゴシック" pitchFamily="-65" charset="-128"/>
                <a:cs typeface="ＭＳ Ｐゴシック" pitchFamily="18" charset="-128"/>
              </a:rPr>
              <a:t>            - </a:t>
            </a:r>
            <a:r>
              <a:rPr lang="fr-FR" sz="1200" b="1" kern="1200" dirty="0" err="1" smtClean="0">
                <a:solidFill>
                  <a:schemeClr val="tx1"/>
                </a:solidFill>
                <a:latin typeface="Arial" pitchFamily="34" charset="0"/>
                <a:ea typeface="ＭＳ Ｐゴシック" pitchFamily="-65" charset="-128"/>
                <a:cs typeface="ＭＳ Ｐゴシック" pitchFamily="18" charset="-128"/>
              </a:rPr>
              <a:t>Balancing</a:t>
            </a:r>
            <a:r>
              <a:rPr lang="fr-FR" sz="1200" b="1" kern="1200" dirty="0" smtClean="0">
                <a:solidFill>
                  <a:schemeClr val="tx1"/>
                </a:solidFill>
                <a:latin typeface="Arial" pitchFamily="34" charset="0"/>
                <a:ea typeface="ＭＳ Ｐゴシック" pitchFamily="-65" charset="-128"/>
                <a:cs typeface="ＭＳ Ｐゴシック" pitchFamily="18" charset="-128"/>
              </a:rPr>
              <a:t> </a:t>
            </a:r>
            <a:r>
              <a:rPr lang="fr-FR" sz="1200" b="1" kern="1200" dirty="0" err="1" smtClean="0">
                <a:solidFill>
                  <a:schemeClr val="tx1"/>
                </a:solidFill>
                <a:latin typeface="Arial" pitchFamily="34" charset="0"/>
                <a:ea typeface="ＭＳ Ｐゴシック" pitchFamily="-65" charset="-128"/>
                <a:cs typeface="ＭＳ Ｐゴシック" pitchFamily="18" charset="-128"/>
              </a:rPr>
              <a:t>pedagogy</a:t>
            </a:r>
            <a:r>
              <a:rPr lang="fr-FR" sz="1200" b="1" kern="1200" dirty="0" smtClean="0">
                <a:solidFill>
                  <a:schemeClr val="tx1"/>
                </a:solidFill>
                <a:latin typeface="Arial" pitchFamily="34" charset="0"/>
                <a:ea typeface="ＭＳ Ｐゴシック" pitchFamily="-65" charset="-128"/>
                <a:cs typeface="ＭＳ Ｐゴシック" pitchFamily="18" charset="-128"/>
              </a:rPr>
              <a:t>, </a:t>
            </a:r>
            <a:r>
              <a:rPr lang="fr-FR" sz="1200" b="1" kern="1200" dirty="0" err="1" smtClean="0">
                <a:solidFill>
                  <a:schemeClr val="tx1"/>
                </a:solidFill>
                <a:latin typeface="Arial" pitchFamily="34" charset="0"/>
                <a:ea typeface="ＭＳ Ｐゴシック" pitchFamily="-65" charset="-128"/>
                <a:cs typeface="ＭＳ Ｐゴシック" pitchFamily="18" charset="-128"/>
              </a:rPr>
              <a:t>game</a:t>
            </a:r>
            <a:r>
              <a:rPr lang="fr-FR" sz="1200" b="1" kern="1200" dirty="0" smtClean="0">
                <a:solidFill>
                  <a:schemeClr val="tx1"/>
                </a:solidFill>
                <a:latin typeface="Arial" pitchFamily="34" charset="0"/>
                <a:ea typeface="ＭＳ Ｐゴシック" pitchFamily="-65" charset="-128"/>
                <a:cs typeface="ＭＳ Ｐゴシック" pitchFamily="18" charset="-128"/>
              </a:rPr>
              <a:t> and reality</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Harteveld</a:t>
            </a:r>
            <a:r>
              <a:rPr lang="fr-FR" sz="1200" b="0" kern="1200" dirty="0" smtClean="0">
                <a:solidFill>
                  <a:schemeClr val="tx1"/>
                </a:solidFill>
                <a:latin typeface="Arial" pitchFamily="34" charset="0"/>
                <a:ea typeface="ＭＳ Ｐゴシック" pitchFamily="-65" charset="-128"/>
                <a:cs typeface="ＭＳ Ｐゴシック" pitchFamily="18" charset="-128"/>
              </a:rPr>
              <a:t> et al., 2007)</a:t>
            </a:r>
          </a:p>
          <a:p>
            <a:r>
              <a:rPr lang="fr-FR" sz="1200" b="0" kern="1200" dirty="0" smtClean="0">
                <a:solidFill>
                  <a:schemeClr val="tx1"/>
                </a:solidFill>
                <a:latin typeface="Arial" pitchFamily="34" charset="0"/>
                <a:ea typeface="ＭＳ Ｐゴシック" pitchFamily="-65" charset="-128"/>
                <a:cs typeface="ＭＳ Ｐゴシック" pitchFamily="18" charset="-128"/>
              </a:rPr>
              <a:t>          - </a:t>
            </a:r>
            <a:r>
              <a:rPr lang="fr-FR" sz="1200" b="0" kern="1200" dirty="0" err="1" smtClean="0">
                <a:solidFill>
                  <a:schemeClr val="tx1"/>
                </a:solidFill>
                <a:latin typeface="Arial" pitchFamily="34" charset="0"/>
                <a:ea typeface="ＭＳ Ｐゴシック" pitchFamily="-65" charset="-128"/>
                <a:cs typeface="ＭＳ Ｐゴシック" pitchFamily="18" charset="-128"/>
              </a:rPr>
              <a:t>they</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give</a:t>
            </a:r>
            <a:r>
              <a:rPr lang="fr-FR" sz="1200" b="0" kern="1200" dirty="0" smtClean="0">
                <a:solidFill>
                  <a:schemeClr val="tx1"/>
                </a:solidFill>
                <a:latin typeface="Arial" pitchFamily="34" charset="0"/>
                <a:ea typeface="ＭＳ Ｐゴシック" pitchFamily="-65" charset="-128"/>
                <a:cs typeface="ＭＳ Ｐゴシック" pitchFamily="18" charset="-128"/>
              </a:rPr>
              <a:t> guides to </a:t>
            </a:r>
            <a:r>
              <a:rPr lang="fr-FR" sz="1200" b="0" kern="1200" dirty="0" err="1" smtClean="0">
                <a:solidFill>
                  <a:schemeClr val="tx1"/>
                </a:solidFill>
                <a:latin typeface="Arial" pitchFamily="34" charset="0"/>
                <a:ea typeface="ＭＳ Ｐゴシック" pitchFamily="-65" charset="-128"/>
                <a:cs typeface="ＭＳ Ｐゴシック" pitchFamily="18" charset="-128"/>
              </a:rPr>
              <a:t>build</a:t>
            </a:r>
            <a:r>
              <a:rPr lang="fr-FR" sz="1200" b="0" kern="1200" dirty="0" smtClean="0">
                <a:solidFill>
                  <a:schemeClr val="tx1"/>
                </a:solidFill>
                <a:latin typeface="Arial" pitchFamily="34" charset="0"/>
                <a:ea typeface="ＭＳ Ｐゴシック" pitchFamily="-65" charset="-128"/>
                <a:cs typeface="ＭＳ Ｐゴシック" pitchFamily="18" charset="-128"/>
              </a:rPr>
              <a:t> good </a:t>
            </a:r>
            <a:r>
              <a:rPr lang="fr-FR" sz="1200" b="0" kern="1200" dirty="0" err="1" smtClean="0">
                <a:solidFill>
                  <a:schemeClr val="tx1"/>
                </a:solidFill>
                <a:latin typeface="Arial" pitchFamily="34" charset="0"/>
                <a:ea typeface="ＭＳ Ｐゴシック" pitchFamily="-65" charset="-128"/>
                <a:cs typeface="ＭＳ Ｐゴシック" pitchFamily="18" charset="-128"/>
              </a:rPr>
              <a:t>serious</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games</a:t>
            </a:r>
            <a:endParaRPr lang="fr-FR" sz="1200" b="0" kern="1200" dirty="0" smtClean="0">
              <a:solidFill>
                <a:schemeClr val="tx1"/>
              </a:solidFill>
              <a:latin typeface="Arial" pitchFamily="34" charset="0"/>
              <a:ea typeface="ＭＳ Ｐゴシック" pitchFamily="-65" charset="-128"/>
              <a:cs typeface="ＭＳ Ｐゴシック" pitchFamily="18" charset="-128"/>
            </a:endParaRPr>
          </a:p>
          <a:p>
            <a:r>
              <a:rPr lang="fr-FR" sz="1200" b="0" kern="1200" dirty="0" smtClean="0">
                <a:solidFill>
                  <a:schemeClr val="tx1"/>
                </a:solidFill>
                <a:latin typeface="Arial" pitchFamily="34" charset="0"/>
                <a:ea typeface="ＭＳ Ｐゴシック" pitchFamily="-65" charset="-128"/>
                <a:cs typeface="ＭＳ Ｐゴシック" pitchFamily="18" charset="-128"/>
              </a:rPr>
              <a:t>          - to </a:t>
            </a:r>
            <a:r>
              <a:rPr lang="fr-FR" sz="1200" b="0" kern="1200" dirty="0" err="1" smtClean="0">
                <a:solidFill>
                  <a:schemeClr val="tx1"/>
                </a:solidFill>
                <a:latin typeface="Arial" pitchFamily="34" charset="0"/>
                <a:ea typeface="ＭＳ Ｐゴシック" pitchFamily="-65" charset="-128"/>
                <a:cs typeface="ＭＳ Ｐゴシック" pitchFamily="18" charset="-128"/>
              </a:rPr>
              <a:t>complicated</a:t>
            </a:r>
            <a:r>
              <a:rPr lang="fr-FR" sz="1200" b="0" kern="1200" dirty="0" smtClean="0">
                <a:solidFill>
                  <a:schemeClr val="tx1"/>
                </a:solidFill>
                <a:latin typeface="Arial" pitchFamily="34" charset="0"/>
                <a:ea typeface="ＭＳ Ｐゴシック" pitchFamily="-65" charset="-128"/>
                <a:cs typeface="ＭＳ Ｐゴシック" pitchFamily="18" charset="-128"/>
              </a:rPr>
              <a:t> and not </a:t>
            </a:r>
            <a:r>
              <a:rPr lang="fr-FR" sz="1200" b="0" kern="1200" dirty="0" err="1" smtClean="0">
                <a:solidFill>
                  <a:schemeClr val="tx1"/>
                </a:solidFill>
                <a:latin typeface="Arial" pitchFamily="34" charset="0"/>
                <a:ea typeface="ＭＳ Ｐゴシック" pitchFamily="-65" charset="-128"/>
                <a:cs typeface="ＭＳ Ｐゴシック" pitchFamily="18" charset="-128"/>
              </a:rPr>
              <a:t>applied</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just</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theoretical</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constructs</a:t>
            </a:r>
            <a:endParaRPr lang="fr-FR" sz="1200" b="0" kern="1200" dirty="0" smtClean="0">
              <a:solidFill>
                <a:schemeClr val="tx1"/>
              </a:solidFill>
              <a:latin typeface="Arial" pitchFamily="34" charset="0"/>
              <a:ea typeface="ＭＳ Ｐゴシック" pitchFamily="-65" charset="-128"/>
              <a:cs typeface="ＭＳ Ｐゴシック" pitchFamily="18" charset="-128"/>
            </a:endParaRPr>
          </a:p>
          <a:p>
            <a:r>
              <a:rPr lang="fr-FR" sz="1200" b="0" kern="1200" dirty="0" smtClean="0">
                <a:solidFill>
                  <a:schemeClr val="tx1"/>
                </a:solidFill>
                <a:latin typeface="Arial" pitchFamily="34" charset="0"/>
                <a:ea typeface="ＭＳ Ｐゴシック" pitchFamily="-65" charset="-128"/>
                <a:cs typeface="ＭＳ Ｐゴシック" pitchFamily="18" charset="-128"/>
              </a:rPr>
              <a:t>     - If </a:t>
            </a:r>
            <a:r>
              <a:rPr lang="fr-FR" sz="1200" b="0" kern="1200" dirty="0" err="1" smtClean="0">
                <a:solidFill>
                  <a:schemeClr val="tx1"/>
                </a:solidFill>
                <a:latin typeface="Arial" pitchFamily="34" charset="0"/>
                <a:ea typeface="ＭＳ Ｐゴシック" pitchFamily="-65" charset="-128"/>
                <a:cs typeface="ＭＳ Ｐゴシック" pitchFamily="18" charset="-128"/>
              </a:rPr>
              <a:t>games</a:t>
            </a:r>
            <a:r>
              <a:rPr lang="fr-FR" sz="1200" b="0" kern="1200" dirty="0" smtClean="0">
                <a:solidFill>
                  <a:schemeClr val="tx1"/>
                </a:solidFill>
                <a:latin typeface="Arial" pitchFamily="34" charset="0"/>
                <a:ea typeface="ＭＳ Ｐゴシック" pitchFamily="-65" charset="-128"/>
                <a:cs typeface="ＭＳ Ｐゴシック" pitchFamily="18" charset="-128"/>
              </a:rPr>
              <a:t> do not </a:t>
            </a:r>
            <a:r>
              <a:rPr lang="fr-FR" sz="1200" b="0" kern="1200" dirty="0" err="1" smtClean="0">
                <a:solidFill>
                  <a:schemeClr val="tx1"/>
                </a:solidFill>
                <a:latin typeface="Arial" pitchFamily="34" charset="0"/>
                <a:ea typeface="ＭＳ Ｐゴシック" pitchFamily="-65" charset="-128"/>
                <a:cs typeface="ＭＳ Ｐゴシック" pitchFamily="18" charset="-128"/>
              </a:rPr>
              <a:t>need</a:t>
            </a:r>
            <a:r>
              <a:rPr lang="fr-FR" sz="1200" b="0" kern="1200" dirty="0" smtClean="0">
                <a:solidFill>
                  <a:schemeClr val="tx1"/>
                </a:solidFill>
                <a:latin typeface="Arial" pitchFamily="34" charset="0"/>
                <a:ea typeface="ＭＳ Ｐゴシック" pitchFamily="-65" charset="-128"/>
                <a:cs typeface="ＭＳ Ｐゴシック" pitchFamily="18" charset="-128"/>
              </a:rPr>
              <a:t> to </a:t>
            </a:r>
            <a:r>
              <a:rPr lang="fr-FR" sz="1200" b="0" kern="1200" dirty="0" err="1" smtClean="0">
                <a:solidFill>
                  <a:schemeClr val="tx1"/>
                </a:solidFill>
                <a:latin typeface="Arial" pitchFamily="34" charset="0"/>
                <a:ea typeface="ＭＳ Ｐゴシック" pitchFamily="-65" charset="-128"/>
                <a:cs typeface="ＭＳ Ｐゴシック" pitchFamily="18" charset="-128"/>
              </a:rPr>
              <a:t>be</a:t>
            </a:r>
            <a:r>
              <a:rPr lang="fr-FR" sz="1200" b="0" kern="1200" dirty="0" smtClean="0">
                <a:solidFill>
                  <a:schemeClr val="tx1"/>
                </a:solidFill>
                <a:latin typeface="Arial" pitchFamily="34" charset="0"/>
                <a:ea typeface="ＭＳ Ｐゴシック" pitchFamily="-65" charset="-128"/>
                <a:cs typeface="ＭＳ Ｐゴシック" pitchFamily="18" charset="-128"/>
              </a:rPr>
              <a:t> adaptive, </a:t>
            </a:r>
            <a:r>
              <a:rPr lang="fr-FR" sz="1200" b="0" kern="1200" dirty="0" err="1" smtClean="0">
                <a:solidFill>
                  <a:schemeClr val="tx1"/>
                </a:solidFill>
                <a:latin typeface="Arial" pitchFamily="34" charset="0"/>
                <a:ea typeface="ＭＳ Ｐゴシック" pitchFamily="-65" charset="-128"/>
                <a:cs typeface="ＭＳ Ｐゴシック" pitchFamily="18" charset="-128"/>
              </a:rPr>
              <a:t>because</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they</a:t>
            </a:r>
            <a:r>
              <a:rPr lang="fr-FR" sz="1200" b="0" kern="1200" dirty="0" smtClean="0">
                <a:solidFill>
                  <a:schemeClr val="tx1"/>
                </a:solidFill>
                <a:latin typeface="Arial" pitchFamily="34" charset="0"/>
                <a:ea typeface="ＭＳ Ｐゴシック" pitchFamily="-65" charset="-128"/>
                <a:cs typeface="ＭＳ Ｐゴシック" pitchFamily="18" charset="-128"/>
              </a:rPr>
              <a:t> are </a:t>
            </a:r>
            <a:r>
              <a:rPr lang="fr-FR" sz="1200" b="0" kern="1200" dirty="0" err="1" smtClean="0">
                <a:solidFill>
                  <a:schemeClr val="tx1"/>
                </a:solidFill>
                <a:latin typeface="Arial" pitchFamily="34" charset="0"/>
                <a:ea typeface="ＭＳ Ｐゴシック" pitchFamily="-65" charset="-128"/>
                <a:cs typeface="ＭＳ Ｐゴシック" pitchFamily="18" charset="-128"/>
              </a:rPr>
              <a:t>really</a:t>
            </a:r>
            <a:r>
              <a:rPr lang="fr-FR" sz="1200" b="0" kern="1200" dirty="0" smtClean="0">
                <a:solidFill>
                  <a:schemeClr val="tx1"/>
                </a:solidFill>
                <a:latin typeface="Arial" pitchFamily="34" charset="0"/>
                <a:ea typeface="ＭＳ Ｐゴシック" pitchFamily="-65" charset="-128"/>
                <a:cs typeface="ＭＳ Ｐゴシック" pitchFamily="18" charset="-128"/>
              </a:rPr>
              <a:t> good, </a:t>
            </a:r>
            <a:r>
              <a:rPr lang="fr-FR" sz="1200" b="0" kern="1200" dirty="0" err="1" smtClean="0">
                <a:solidFill>
                  <a:schemeClr val="tx1"/>
                </a:solidFill>
                <a:latin typeface="Arial" pitchFamily="34" charset="0"/>
                <a:ea typeface="ＭＳ Ｐゴシック" pitchFamily="-65" charset="-128"/>
                <a:cs typeface="ＭＳ Ｐゴシック" pitchFamily="18" charset="-128"/>
              </a:rPr>
              <a:t>like</a:t>
            </a:r>
            <a:r>
              <a:rPr lang="fr-FR" sz="1200" b="0" kern="1200" dirty="0" smtClean="0">
                <a:solidFill>
                  <a:schemeClr val="tx1"/>
                </a:solidFill>
                <a:latin typeface="Arial" pitchFamily="34" charset="0"/>
                <a:ea typeface="ＭＳ Ｐゴシック" pitchFamily="-65" charset="-128"/>
                <a:cs typeface="ＭＳ Ｐゴシック" pitchFamily="18" charset="-128"/>
              </a:rPr>
              <a:t> (</a:t>
            </a:r>
            <a:r>
              <a:rPr lang="fr-FR" sz="1200" b="0" kern="1200" dirty="0" err="1" smtClean="0">
                <a:solidFill>
                  <a:schemeClr val="tx1"/>
                </a:solidFill>
                <a:latin typeface="Arial" pitchFamily="34" charset="0"/>
                <a:ea typeface="ＭＳ Ｐゴシック" pitchFamily="-65" charset="-128"/>
                <a:cs typeface="ＭＳ Ｐゴシック" pitchFamily="18" charset="-128"/>
              </a:rPr>
              <a:t>FoldIT</a:t>
            </a:r>
            <a:r>
              <a:rPr lang="fr-FR" sz="1200" b="0" kern="1200" dirty="0" smtClean="0">
                <a:solidFill>
                  <a:schemeClr val="tx1"/>
                </a:solidFill>
                <a:latin typeface="Arial" pitchFamily="34" charset="0"/>
                <a:ea typeface="ＭＳ Ｐゴシック" pitchFamily="-65" charset="-128"/>
                <a:cs typeface="ＭＳ Ｐゴシック" pitchFamily="18" charset="-128"/>
              </a:rPr>
              <a:t>)</a:t>
            </a:r>
          </a:p>
          <a:p>
            <a:endParaRPr lang="en-US" dirty="0" smtClean="0"/>
          </a:p>
          <a:p>
            <a:r>
              <a:rPr lang="en-US" dirty="0" smtClean="0"/>
              <a:t>---</a:t>
            </a:r>
          </a:p>
          <a:p>
            <a:r>
              <a:rPr lang="en-US" sz="1200" b="1" kern="1200" dirty="0" smtClean="0">
                <a:solidFill>
                  <a:schemeClr val="tx1"/>
                </a:solidFill>
                <a:latin typeface="Arial" pitchFamily="34" charset="0"/>
                <a:ea typeface="ＭＳ Ｐゴシック" pitchFamily="-65" charset="-128"/>
                <a:cs typeface="ＭＳ Ｐゴシック" pitchFamily="18" charset="-128"/>
              </a:rPr>
              <a:t>future progression</a:t>
            </a:r>
            <a:endParaRPr lang="en-US" sz="1200" b="0" kern="1200" dirty="0" smtClean="0">
              <a:solidFill>
                <a:schemeClr val="tx1"/>
              </a:solidFill>
              <a:latin typeface="Arial" pitchFamily="34" charset="0"/>
              <a:ea typeface="ＭＳ Ｐゴシック" pitchFamily="-65" charset="-128"/>
              <a:cs typeface="ＭＳ Ｐゴシック" pitchFamily="18" charset="-128"/>
            </a:endParaRPr>
          </a:p>
          <a:p>
            <a:r>
              <a:rPr lang="en-US" sz="1200" b="0" kern="1200" dirty="0" smtClean="0">
                <a:solidFill>
                  <a:schemeClr val="tx1"/>
                </a:solidFill>
                <a:latin typeface="Arial" pitchFamily="34" charset="0"/>
                <a:ea typeface="ＭＳ Ｐゴシック" pitchFamily="-65" charset="-128"/>
                <a:cs typeface="ＭＳ Ｐゴシック" pitchFamily="18" charset="-128"/>
              </a:rPr>
              <a:t> I will do:</a:t>
            </a:r>
          </a:p>
          <a:p>
            <a:r>
              <a:rPr lang="en-US" sz="1200" b="0" kern="1200" dirty="0" smtClean="0">
                <a:solidFill>
                  <a:schemeClr val="tx1"/>
                </a:solidFill>
                <a:latin typeface="Arial" pitchFamily="34" charset="0"/>
                <a:ea typeface="ＭＳ Ｐゴシック" pitchFamily="-65" charset="-128"/>
                <a:cs typeface="ＭＳ Ｐゴシック" pitchFamily="18" charset="-128"/>
              </a:rPr>
              <a:t>  - Prototyping with adaptivity</a:t>
            </a:r>
          </a:p>
          <a:p>
            <a:r>
              <a:rPr lang="en-US" sz="1200" b="0" kern="1200" dirty="0" smtClean="0">
                <a:solidFill>
                  <a:schemeClr val="tx1"/>
                </a:solidFill>
                <a:latin typeface="Arial" pitchFamily="34" charset="0"/>
                <a:ea typeface="ＭＳ Ｐゴシック" pitchFamily="-65" charset="-128"/>
                <a:cs typeface="ＭＳ Ｐゴシック" pitchFamily="18" charset="-128"/>
              </a:rPr>
              <a:t>  - Social and connective development process</a:t>
            </a:r>
          </a:p>
          <a:p>
            <a:r>
              <a:rPr lang="en-US" sz="1200" b="0" kern="1200" dirty="0" smtClean="0">
                <a:solidFill>
                  <a:schemeClr val="tx1"/>
                </a:solidFill>
                <a:latin typeface="Arial" pitchFamily="34" charset="0"/>
                <a:ea typeface="ＭＳ Ｐゴシック" pitchFamily="-65" charset="-128"/>
                <a:cs typeface="ＭＳ Ｐゴシック" pitchFamily="18" charset="-128"/>
              </a:rPr>
              <a:t>  - Combination of adaptive and </a:t>
            </a:r>
            <a:r>
              <a:rPr lang="en-US" sz="1200" b="0" kern="1200" dirty="0" err="1" smtClean="0">
                <a:solidFill>
                  <a:schemeClr val="tx1"/>
                </a:solidFill>
                <a:latin typeface="Arial" pitchFamily="34" charset="0"/>
                <a:ea typeface="ＭＳ Ｐゴシック" pitchFamily="-65" charset="-128"/>
                <a:cs typeface="ＭＳ Ｐゴシック" pitchFamily="18" charset="-128"/>
              </a:rPr>
              <a:t>custructive</a:t>
            </a:r>
            <a:r>
              <a:rPr lang="en-US" sz="1200" b="0" kern="1200" dirty="0" smtClean="0">
                <a:solidFill>
                  <a:schemeClr val="tx1"/>
                </a:solidFill>
                <a:latin typeface="Arial" pitchFamily="34" charset="0"/>
                <a:ea typeface="ＭＳ Ｐゴシック" pitchFamily="-65" charset="-128"/>
                <a:cs typeface="ＭＳ Ｐゴシック" pitchFamily="18" charset="-128"/>
              </a:rPr>
              <a:t> steps</a:t>
            </a:r>
          </a:p>
          <a:p>
            <a:r>
              <a:rPr lang="en-US" sz="1200" b="0" kern="1200" dirty="0" smtClean="0">
                <a:solidFill>
                  <a:schemeClr val="tx1"/>
                </a:solidFill>
                <a:latin typeface="Arial" pitchFamily="34" charset="0"/>
                <a:ea typeface="ＭＳ Ｐゴシック" pitchFamily="-65" charset="-128"/>
                <a:cs typeface="ＭＳ Ｐゴシック" pitchFamily="18" charset="-128"/>
              </a:rPr>
              <a:t>  - Combine adaptive steps with steps that humans do together with an adaptive engine. (multi level adaptivity)</a:t>
            </a:r>
          </a:p>
          <a:p>
            <a:r>
              <a:rPr lang="en-US" sz="1200" b="0" kern="1200" dirty="0" smtClean="0">
                <a:solidFill>
                  <a:schemeClr val="tx1"/>
                </a:solidFill>
                <a:latin typeface="Arial" pitchFamily="34" charset="0"/>
                <a:ea typeface="ＭＳ Ｐゴシック" pitchFamily="-65" charset="-128"/>
                <a:cs typeface="ＭＳ Ｐゴシック" pitchFamily="18" charset="-128"/>
              </a:rPr>
              <a:t>     - this includes humans to the adaptivity process in games</a:t>
            </a:r>
          </a:p>
          <a:p>
            <a:endParaRPr lang="en-US" sz="1200" b="0" kern="1200" dirty="0" smtClean="0">
              <a:solidFill>
                <a:schemeClr val="tx1"/>
              </a:solidFill>
              <a:latin typeface="Arial" pitchFamily="34" charset="0"/>
              <a:ea typeface="ＭＳ Ｐゴシック" pitchFamily="-65" charset="-128"/>
              <a:cs typeface="ＭＳ Ｐゴシック" pitchFamily="18" charset="-128"/>
            </a:endParaRPr>
          </a:p>
          <a:p>
            <a:r>
              <a:rPr lang="en-US" sz="1200" b="0" kern="1200" dirty="0" smtClean="0">
                <a:solidFill>
                  <a:schemeClr val="tx1"/>
                </a:solidFill>
                <a:latin typeface="Arial" pitchFamily="34" charset="0"/>
                <a:ea typeface="ＭＳ Ｐゴシック" pitchFamily="-65" charset="-128"/>
                <a:cs typeface="ＭＳ Ｐゴシック" pitchFamily="18" charset="-128"/>
              </a:rPr>
              <a:t> Others can do:</a:t>
            </a:r>
          </a:p>
          <a:p>
            <a:r>
              <a:rPr lang="en-US" sz="1200" b="0" kern="1200" dirty="0" smtClean="0">
                <a:solidFill>
                  <a:schemeClr val="tx1"/>
                </a:solidFill>
                <a:latin typeface="Arial" pitchFamily="34" charset="0"/>
                <a:ea typeface="ＭＳ Ｐゴシック" pitchFamily="-65" charset="-128"/>
                <a:cs typeface="ＭＳ Ｐゴシック" pitchFamily="18" charset="-128"/>
              </a:rPr>
              <a:t>  - make compelling games</a:t>
            </a:r>
          </a:p>
          <a:p>
            <a:r>
              <a:rPr lang="en-US" sz="1200" b="0" kern="1200" dirty="0" smtClean="0">
                <a:solidFill>
                  <a:schemeClr val="tx1"/>
                </a:solidFill>
                <a:latin typeface="Arial" pitchFamily="34" charset="0"/>
                <a:ea typeface="ＭＳ Ｐゴシック" pitchFamily="-65" charset="-128"/>
                <a:cs typeface="ＭＳ Ｐゴシック" pitchFamily="18" charset="-128"/>
              </a:rPr>
              <a:t>  - research for ways to build efficient and large knowledge structures</a:t>
            </a:r>
          </a:p>
          <a:p>
            <a:r>
              <a:rPr lang="en-US" sz="1200" b="0" kern="1200" dirty="0" smtClean="0">
                <a:solidFill>
                  <a:schemeClr val="tx1"/>
                </a:solidFill>
                <a:latin typeface="Arial" pitchFamily="34" charset="0"/>
                <a:ea typeface="ＭＳ Ｐゴシック" pitchFamily="-65" charset="-128"/>
                <a:cs typeface="ＭＳ Ｐゴシック" pitchFamily="18" charset="-128"/>
              </a:rPr>
              <a:t>  - AI methods in adaptivity</a:t>
            </a:r>
          </a:p>
          <a:p>
            <a:r>
              <a:rPr lang="en-US" sz="1200" b="0" kern="1200" dirty="0" smtClean="0">
                <a:solidFill>
                  <a:schemeClr val="tx1"/>
                </a:solidFill>
                <a:latin typeface="Arial" pitchFamily="34" charset="0"/>
                <a:ea typeface="ＭＳ Ｐゴシック" pitchFamily="-65" charset="-128"/>
                <a:cs typeface="ＭＳ Ｐゴシック" pitchFamily="18" charset="-128"/>
              </a:rPr>
              <a:t>  - adaptivity to educators and parents</a:t>
            </a:r>
          </a:p>
          <a:p>
            <a:r>
              <a:rPr lang="en-US" sz="1200" b="0" kern="1200" dirty="0" smtClean="0">
                <a:solidFill>
                  <a:schemeClr val="tx1"/>
                </a:solidFill>
                <a:latin typeface="Arial" pitchFamily="34" charset="0"/>
                <a:ea typeface="ＭＳ Ｐゴシック" pitchFamily="-65" charset="-128"/>
                <a:cs typeface="ＭＳ Ｐゴシック" pitchFamily="18" charset="-128"/>
              </a:rPr>
              <a:t>  - adaptivity can also be integrated to work, by </a:t>
            </a:r>
            <a:r>
              <a:rPr lang="en-US" sz="1200" b="0" kern="1200" dirty="0" err="1" smtClean="0">
                <a:solidFill>
                  <a:schemeClr val="tx1"/>
                </a:solidFill>
                <a:latin typeface="Arial" pitchFamily="34" charset="0"/>
                <a:ea typeface="ＭＳ Ｐゴシック" pitchFamily="-65" charset="-128"/>
                <a:cs typeface="ＭＳ Ｐゴシック" pitchFamily="18" charset="-128"/>
              </a:rPr>
              <a:t>gamifying</a:t>
            </a:r>
            <a:r>
              <a:rPr lang="en-US" sz="1200" b="0" kern="1200" dirty="0" smtClean="0">
                <a:solidFill>
                  <a:schemeClr val="tx1"/>
                </a:solidFill>
                <a:latin typeface="Arial" pitchFamily="34" charset="0"/>
                <a:ea typeface="ＭＳ Ｐゴシック" pitchFamily="-65" charset="-128"/>
                <a:cs typeface="ＭＳ Ｐゴシック" pitchFamily="18" charset="-128"/>
              </a:rPr>
              <a:t> the work</a:t>
            </a:r>
          </a:p>
          <a:p>
            <a:r>
              <a:rPr lang="en-US" sz="1200" b="0" kern="1200" dirty="0" smtClean="0">
                <a:solidFill>
                  <a:schemeClr val="tx1"/>
                </a:solidFill>
                <a:latin typeface="Arial" pitchFamily="34" charset="0"/>
                <a:ea typeface="ＭＳ Ｐゴシック" pitchFamily="-65" charset="-128"/>
                <a:cs typeface="ＭＳ Ｐゴシック" pitchFamily="18" charset="-128"/>
              </a:rPr>
              <a:t>     - adaptivity of user interfaces</a:t>
            </a:r>
          </a:p>
          <a:p>
            <a:endParaRPr lang="en-US" sz="1200" b="0" kern="1200" dirty="0" smtClean="0">
              <a:solidFill>
                <a:schemeClr val="tx1"/>
              </a:solidFill>
              <a:latin typeface="Arial" pitchFamily="34" charset="0"/>
              <a:ea typeface="ＭＳ Ｐゴシック" pitchFamily="-65" charset="-128"/>
              <a:cs typeface="ＭＳ Ｐゴシック" pitchFamily="18" charset="-128"/>
            </a:endParaRPr>
          </a:p>
          <a:p>
            <a:endParaRPr lang="en-US" dirty="0"/>
          </a:p>
        </p:txBody>
      </p:sp>
      <p:sp>
        <p:nvSpPr>
          <p:cNvPr id="4" name="Slide Number Placeholder 3"/>
          <p:cNvSpPr>
            <a:spLocks noGrp="1"/>
          </p:cNvSpPr>
          <p:nvPr>
            <p:ph type="sldNum" sz="quarter" idx="10"/>
          </p:nvPr>
        </p:nvSpPr>
        <p:spPr/>
        <p:txBody>
          <a:bodyPr/>
          <a:lstStyle/>
          <a:p>
            <a:fld id="{E8384A69-C70D-D448-80D5-AB4BCA17A4A6}" type="slidenum">
              <a:rPr lang="de-DE" smtClean="0"/>
              <a:pPr/>
              <a:t>7</a:t>
            </a:fld>
            <a:endParaRPr lang="de-DE"/>
          </a:p>
        </p:txBody>
      </p:sp>
    </p:spTree>
    <p:extLst>
      <p:ext uri="{BB962C8B-B14F-4D97-AF65-F5344CB8AC3E}">
        <p14:creationId xmlns:p14="http://schemas.microsoft.com/office/powerpoint/2010/main" val="319378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Based on this architecture DASG</a:t>
            </a:r>
            <a:r>
              <a:rPr lang="en-US" baseline="0" dirty="0" smtClean="0"/>
              <a:t> defines the adaptivity process for playing a serious game in the following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player in the first s</a:t>
            </a:r>
            <a:r>
              <a:rPr lang="en-US" dirty="0" smtClean="0"/>
              <a:t>tep, plans the solution of a task, deciding, what actions are necessary for the solution.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the learner executes these actions the game provides a feedback that can be interpreted in a way related to the task and domain.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Then the learner uses this feedback to decide, whether the solution is correct or not.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interesting point here is that the feedback can be indirect, so that the user can interpret it according to own subjective meanings.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a:t>
            </a:r>
            <a:r>
              <a:rPr lang="en-US" baseline="0" dirty="0" smtClean="0"/>
              <a:t>e adaptivity process is monitoring the execution steps: simulate/construct and interaction.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Using this date the characterization process builds the profile that is used in order to adapt game elements and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are combined in a single feedback continuously to the </a:t>
            </a:r>
            <a:r>
              <a:rPr lang="en-US" baseline="0" smtClean="0"/>
              <a:t>user.</a:t>
            </a:r>
            <a:endParaRPr lang="en-US" dirty="0" smtClean="0"/>
          </a:p>
        </p:txBody>
      </p:sp>
      <p:sp>
        <p:nvSpPr>
          <p:cNvPr id="4" name="Slide Number Placeholder 3"/>
          <p:cNvSpPr>
            <a:spLocks noGrp="1"/>
          </p:cNvSpPr>
          <p:nvPr>
            <p:ph type="sldNum" sz="quarter" idx="10"/>
          </p:nvPr>
        </p:nvSpPr>
        <p:spPr/>
        <p:txBody>
          <a:bodyPr/>
          <a:lstStyle/>
          <a:p>
            <a:fld id="{E8384A69-C70D-D448-80D5-AB4BCA17A4A6}" type="slidenum">
              <a:rPr lang="de-DE" smtClean="0"/>
              <a:pPr/>
              <a:t>8</a:t>
            </a:fld>
            <a:endParaRPr lang="de-DE"/>
          </a:p>
        </p:txBody>
      </p:sp>
    </p:spTree>
    <p:extLst>
      <p:ext uri="{BB962C8B-B14F-4D97-AF65-F5344CB8AC3E}">
        <p14:creationId xmlns:p14="http://schemas.microsoft.com/office/powerpoint/2010/main" val="3479514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wmf"/><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w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495300" y="1828800"/>
            <a:ext cx="8128000" cy="1295400"/>
          </a:xfrm>
        </p:spPr>
        <p:txBody>
          <a:bodyPr/>
          <a:lstStyle>
            <a:lvl1pPr algn="ctr">
              <a:defRPr sz="32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title style</a:t>
            </a:r>
            <a:endParaRPr lang="de-DE" dirty="0"/>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4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subtitle style</a:t>
            </a:r>
            <a:endParaRPr lang="de-DE" dirty="0"/>
          </a:p>
        </p:txBody>
      </p:sp>
      <p:sp>
        <p:nvSpPr>
          <p:cNvPr id="8" name="Rectangle 6"/>
          <p:cNvSpPr>
            <a:spLocks noGrp="1" noChangeArrowheads="1"/>
          </p:cNvSpPr>
          <p:nvPr>
            <p:ph type="ftr" sz="quarter" idx="10"/>
          </p:nvPr>
        </p:nvSpPr>
        <p:spPr>
          <a:xfrm>
            <a:off x="508000" y="6400800"/>
            <a:ext cx="8153400" cy="304800"/>
          </a:xfrm>
        </p:spPr>
        <p:txBody>
          <a:bodyPr anchor="t"/>
          <a:lstStyle>
            <a:lvl1pPr marL="0" marR="0" indent="0" algn="ctr" defTabSz="914400" rtl="0" eaLnBrk="0" fontAlgn="base" latinLnBrk="0" hangingPunct="0">
              <a:lnSpc>
                <a:spcPct val="100000"/>
              </a:lnSpc>
              <a:spcBef>
                <a:spcPct val="0"/>
              </a:spcBef>
              <a:spcAft>
                <a:spcPct val="0"/>
              </a:spcAft>
              <a:buClrTx/>
              <a:buSzTx/>
              <a:buFontTx/>
              <a:buNone/>
              <a:tabLst/>
              <a:defRPr/>
            </a:lvl1pPr>
          </a:lstStyle>
          <a:p>
            <a:pPr algn="l">
              <a:defRPr/>
            </a:pPr>
            <a:r>
              <a:rPr lang="en-US" smtClean="0">
                <a:latin typeface="Helvetica Neue"/>
                <a:cs typeface="Helvetica Neue"/>
              </a:rPr>
              <a:t>Adaptivity Model for Serious Games   -    Damir Ismailović </a:t>
            </a:r>
            <a:endParaRPr lang="en-US" dirty="0" smtClean="0"/>
          </a:p>
        </p:txBody>
      </p:sp>
    </p:spTree>
    <p:extLst>
      <p:ext uri="{BB962C8B-B14F-4D97-AF65-F5344CB8AC3E}">
        <p14:creationId xmlns:p14="http://schemas.microsoft.com/office/powerpoint/2010/main" val="253115066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3" name="Inhaltsplatzhalter 2"/>
          <p:cNvSpPr>
            <a:spLocks noGrp="1"/>
          </p:cNvSpPr>
          <p:nvPr>
            <p:ph idx="1"/>
          </p:nvPr>
        </p:nvSpPr>
        <p:spPr/>
        <p:txBody>
          <a:bodyPr/>
          <a:lstStyle>
            <a:lvl1pPr>
              <a:defRPr sz="2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r>
              <a:rPr lang="en-US" smtClean="0"/>
              <a:t>10.07.12</a:t>
            </a:r>
            <a:endParaRPr lang="de-DE"/>
          </a:p>
        </p:txBody>
      </p:sp>
      <p:sp>
        <p:nvSpPr>
          <p:cNvPr id="5" name="Rectangle 5"/>
          <p:cNvSpPr>
            <a:spLocks noGrp="1" noChangeArrowheads="1"/>
          </p:cNvSpPr>
          <p:nvPr>
            <p:ph type="ftr" sz="quarter" idx="11"/>
          </p:nvPr>
        </p:nvSpPr>
        <p:spPr>
          <a:ln/>
        </p:spPr>
        <p:txBody>
          <a:bodyPr/>
          <a:lstStyle>
            <a:lvl1pPr>
              <a:defRPr/>
            </a:lvl1pPr>
          </a:lstStyle>
          <a:p>
            <a:r>
              <a:rPr lang="en-US" smtClean="0"/>
              <a:t>Adaptivity Model for Serious Games   -    Damir Ismailović </a:t>
            </a:r>
            <a:endParaRPr lang="en-US" dirty="0" smtClean="0"/>
          </a:p>
        </p:txBody>
      </p:sp>
      <p:sp>
        <p:nvSpPr>
          <p:cNvPr id="6" name="Rectangle 6"/>
          <p:cNvSpPr>
            <a:spLocks noGrp="1" noChangeArrowheads="1"/>
          </p:cNvSpPr>
          <p:nvPr>
            <p:ph type="sldNum" sz="quarter" idx="12"/>
          </p:nvPr>
        </p:nvSpPr>
        <p:spPr>
          <a:ln/>
        </p:spPr>
        <p:txBody>
          <a:bodyPr/>
          <a:lstStyle>
            <a:lvl1pPr>
              <a:defRPr/>
            </a:lvl1pPr>
          </a:lstStyle>
          <a:p>
            <a:fld id="{AC328E96-CC9E-764C-8954-4D15D967034D}" type="slidenum">
              <a:rPr lang="de-DE" smtClean="0"/>
              <a:pPr/>
              <a:t>‹#›</a:t>
            </a:fld>
            <a:endParaRPr lang="de-DE" dirty="0"/>
          </a:p>
        </p:txBody>
      </p:sp>
      <p:pic>
        <p:nvPicPr>
          <p:cNvPr id="7" name="Picture 25" descr="C:\Users\Flopc\Desktop\ppt\TUMLogo_oZ_Vollfl_weiss_RGB.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7043" y="336455"/>
            <a:ext cx="6032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ehrstuhl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2626" y="1068300"/>
            <a:ext cx="754138" cy="356593"/>
          </a:xfrm>
          <a:prstGeom prst="rect">
            <a:avLst/>
          </a:prstGeom>
        </p:spPr>
      </p:pic>
    </p:spTree>
    <p:extLst>
      <p:ext uri="{BB962C8B-B14F-4D97-AF65-F5344CB8AC3E}">
        <p14:creationId xmlns:p14="http://schemas.microsoft.com/office/powerpoint/2010/main" val="67546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baseline="0"/>
            </a:lvl1pPr>
          </a:lstStyle>
          <a:p>
            <a:r>
              <a:rPr lang="en-US" smtClean="0"/>
              <a:t>Click to edit Master title style</a:t>
            </a:r>
            <a:endParaRPr lang="en-US" dirty="0"/>
          </a:p>
        </p:txBody>
      </p:sp>
      <p:sp>
        <p:nvSpPr>
          <p:cNvPr id="3" name="Inhaltsplatzhalter 2"/>
          <p:cNvSpPr>
            <a:spLocks noGrp="1"/>
          </p:cNvSpPr>
          <p:nvPr>
            <p:ph sz="half" idx="1"/>
          </p:nvPr>
        </p:nvSpPr>
        <p:spPr>
          <a:xfrm>
            <a:off x="508000" y="1828800"/>
            <a:ext cx="3987800" cy="43434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r>
              <a:rPr lang="en-US" smtClean="0"/>
              <a:t>10.07.12</a:t>
            </a:r>
            <a:endParaRPr lang="de-DE"/>
          </a:p>
        </p:txBody>
      </p:sp>
      <p:sp>
        <p:nvSpPr>
          <p:cNvPr id="6" name="Rectangle 5"/>
          <p:cNvSpPr>
            <a:spLocks noGrp="1" noChangeArrowheads="1"/>
          </p:cNvSpPr>
          <p:nvPr>
            <p:ph type="ftr" sz="quarter" idx="11"/>
          </p:nvPr>
        </p:nvSpPr>
        <p:spPr>
          <a:ln/>
        </p:spPr>
        <p:txBody>
          <a:bodyPr/>
          <a:lstStyle>
            <a:lvl1pPr>
              <a:defRPr/>
            </a:lvl1pPr>
          </a:lstStyle>
          <a:p>
            <a:r>
              <a:rPr lang="en-US" smtClean="0">
                <a:latin typeface="Helvetica Neue"/>
                <a:cs typeface="Helvetica Neue"/>
              </a:rPr>
              <a:t>Adaptivity Model for Serious Games   -    Damir Ismailović </a:t>
            </a:r>
            <a:endParaRPr lang="en-US" dirty="0" smtClean="0"/>
          </a:p>
        </p:txBody>
      </p:sp>
      <p:sp>
        <p:nvSpPr>
          <p:cNvPr id="7" name="Rectangle 6"/>
          <p:cNvSpPr>
            <a:spLocks noGrp="1" noChangeArrowheads="1"/>
          </p:cNvSpPr>
          <p:nvPr>
            <p:ph type="sldNum" sz="quarter" idx="12"/>
          </p:nvPr>
        </p:nvSpPr>
        <p:spPr>
          <a:ln/>
        </p:spPr>
        <p:txBody>
          <a:bodyPr/>
          <a:lstStyle>
            <a:lvl1pPr>
              <a:defRPr/>
            </a:lvl1pPr>
          </a:lstStyle>
          <a:p>
            <a:fld id="{F4B49241-786C-9F4B-8E73-5AFCD434E22E}" type="slidenum">
              <a:rPr lang="de-DE"/>
              <a:pPr/>
              <a:t>‹#›</a:t>
            </a:fld>
            <a:endParaRPr lang="de-DE"/>
          </a:p>
        </p:txBody>
      </p:sp>
      <p:pic>
        <p:nvPicPr>
          <p:cNvPr id="9" name="Picture 25" descr="C:\Users\Flopc\Desktop\ppt\TUMLogo_oZ_Vollfl_weiss_RGB.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7043" y="336455"/>
            <a:ext cx="6032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Lehrstuhl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2626" y="1068300"/>
            <a:ext cx="754138" cy="356593"/>
          </a:xfrm>
          <a:prstGeom prst="rect">
            <a:avLst/>
          </a:prstGeom>
        </p:spPr>
      </p:pic>
    </p:spTree>
    <p:extLst>
      <p:ext uri="{BB962C8B-B14F-4D97-AF65-F5344CB8AC3E}">
        <p14:creationId xmlns:p14="http://schemas.microsoft.com/office/powerpoint/2010/main" val="5555611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38941" y="358588"/>
            <a:ext cx="6686178" cy="104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lvl="0"/>
            <a:r>
              <a:rPr lang="de-DE" dirty="0"/>
              <a:t>Mastertitelformat </a:t>
            </a:r>
            <a:r>
              <a:rPr lang="de-DE" dirty="0" smtClean="0"/>
              <a:t>bearbeiten</a:t>
            </a:r>
            <a:endParaRPr lang="de-DE" dirty="0"/>
          </a:p>
        </p:txBody>
      </p:sp>
      <p:sp>
        <p:nvSpPr>
          <p:cNvPr id="1027" name="Rectangle 3"/>
          <p:cNvSpPr>
            <a:spLocks noGrp="1" noChangeArrowheads="1"/>
          </p:cNvSpPr>
          <p:nvPr>
            <p:ph type="body" idx="1"/>
          </p:nvPr>
        </p:nvSpPr>
        <p:spPr bwMode="auto">
          <a:xfrm>
            <a:off x="508000" y="1828800"/>
            <a:ext cx="8128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28" name="Rectangle 4"/>
          <p:cNvSpPr>
            <a:spLocks noGrp="1" noChangeArrowheads="1"/>
          </p:cNvSpPr>
          <p:nvPr>
            <p:ph type="dt" sz="half" idx="2"/>
          </p:nvPr>
        </p:nvSpPr>
        <p:spPr bwMode="auto">
          <a:xfrm>
            <a:off x="508000" y="6400800"/>
            <a:ext cx="1068294"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a:lvl1pPr>
          </a:lstStyle>
          <a:p>
            <a:r>
              <a:rPr lang="en-US" smtClean="0"/>
              <a:t>10.07.12</a:t>
            </a:r>
            <a:endParaRPr lang="de-DE" dirty="0"/>
          </a:p>
        </p:txBody>
      </p:sp>
      <p:sp>
        <p:nvSpPr>
          <p:cNvPr id="1029" name="Rectangle 5"/>
          <p:cNvSpPr>
            <a:spLocks noGrp="1" noChangeArrowheads="1"/>
          </p:cNvSpPr>
          <p:nvPr>
            <p:ph type="ftr" sz="quarter" idx="3"/>
          </p:nvPr>
        </p:nvSpPr>
        <p:spPr bwMode="auto">
          <a:xfrm>
            <a:off x="1792941" y="6400800"/>
            <a:ext cx="6237941"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a:lvl1pPr>
          </a:lstStyle>
          <a:p>
            <a:pPr eaLnBrk="1" hangingPunct="1"/>
            <a:r>
              <a:rPr lang="en-US" smtClean="0"/>
              <a:t>Adaptivity Model for Serious Games   -    Damir Ismailović </a:t>
            </a:r>
            <a:endParaRPr lang="en-US" dirty="0"/>
          </a:p>
        </p:txBody>
      </p:sp>
      <p:sp>
        <p:nvSpPr>
          <p:cNvPr id="1030" name="Rectangle 6"/>
          <p:cNvSpPr>
            <a:spLocks noGrp="1" noChangeArrowheads="1"/>
          </p:cNvSpPr>
          <p:nvPr>
            <p:ph type="sldNum" sz="quarter" idx="4"/>
          </p:nvPr>
        </p:nvSpPr>
        <p:spPr bwMode="auto">
          <a:xfrm rot="21306683">
            <a:off x="8253342" y="5831614"/>
            <a:ext cx="487639"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600" b="1" cap="none" spc="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defRPr>
            </a:lvl1pPr>
          </a:lstStyle>
          <a:p>
            <a:fld id="{F0A287E5-41B8-BC4C-9D86-0F9DB720E306}" type="slidenum">
              <a:rPr lang="de-DE" smtClean="0"/>
              <a:pPr/>
              <a:t>‹#›</a:t>
            </a:fld>
            <a:endParaRPr lang="de-DE" dirty="0"/>
          </a:p>
        </p:txBody>
      </p:sp>
      <p:pic>
        <p:nvPicPr>
          <p:cNvPr id="8" name="Picture 25" descr="C:\Users\Flopc\Desktop\ppt\TUMLogo_oZ_Vollfl_weiss_RGB.emf"/>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87043" y="336455"/>
            <a:ext cx="6032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695" r:id="rId1"/>
    <p:sldLayoutId id="2147483693" r:id="rId2"/>
    <p:sldLayoutId id="2147483694" r:id="rId3"/>
  </p:sldLayoutIdLst>
  <p:timing>
    <p:tnLst>
      <p:par>
        <p:cTn xmlns:p14="http://schemas.microsoft.com/office/powerpoint/2010/main" id="1" dur="indefinite" restart="never" nodeType="tmRoot"/>
      </p:par>
    </p:tnLst>
  </p:timing>
  <p:hf hdr="0"/>
  <p:txStyles>
    <p:titleStyle>
      <a:lvl1pPr algn="ctr" rtl="0" eaLnBrk="1" fontAlgn="base" hangingPunct="1">
        <a:spcBef>
          <a:spcPct val="0"/>
        </a:spcBef>
        <a:spcAft>
          <a:spcPct val="0"/>
        </a:spcAft>
        <a:defRPr sz="3200" b="1" cap="none" spc="150">
          <a:ln w="11430"/>
          <a:solidFill>
            <a:schemeClr val="bg2"/>
          </a:solidFill>
          <a:effectLst>
            <a:outerShdw blurRad="25400" algn="tl" rotWithShape="0">
              <a:srgbClr val="000000">
                <a:alpha val="43000"/>
              </a:srgbClr>
            </a:outerShdw>
          </a:effectLst>
          <a:latin typeface="Helvetica Neue"/>
          <a:ea typeface="ＭＳ Ｐゴシック" pitchFamily="-65" charset="-128"/>
          <a:cs typeface="Helvetica Neue"/>
        </a:defRPr>
      </a:lvl1pPr>
      <a:lvl2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Helvetica Neue"/>
          <a:ea typeface="ＭＳ Ｐゴシック" pitchFamily="-65" charset="-128"/>
          <a:cs typeface="Helvetica Neue"/>
        </a:defRPr>
      </a:lvl1pPr>
      <a:lvl2pPr marL="742950" indent="-285750" algn="l" rtl="0" eaLnBrk="1" fontAlgn="base" hangingPunct="1">
        <a:spcBef>
          <a:spcPct val="20000"/>
        </a:spcBef>
        <a:spcAft>
          <a:spcPct val="0"/>
        </a:spcAft>
        <a:buChar char="–"/>
        <a:defRPr sz="2000">
          <a:solidFill>
            <a:schemeClr val="tx1"/>
          </a:solidFill>
          <a:latin typeface="Helvetica Neue"/>
          <a:ea typeface="ＭＳ Ｐゴシック" pitchFamily="-65" charset="-128"/>
          <a:cs typeface="Helvetica Neue"/>
        </a:defRPr>
      </a:lvl2pPr>
      <a:lvl3pPr marL="1143000" indent="-228600" algn="l" rtl="0" eaLnBrk="1" fontAlgn="base" hangingPunct="1">
        <a:spcBef>
          <a:spcPct val="20000"/>
        </a:spcBef>
        <a:spcAft>
          <a:spcPct val="0"/>
        </a:spcAft>
        <a:buChar char="•"/>
        <a:defRPr sz="2000">
          <a:solidFill>
            <a:schemeClr val="tx1"/>
          </a:solidFill>
          <a:latin typeface="Helvetica Neue"/>
          <a:ea typeface="ＭＳ Ｐゴシック" pitchFamily="-65" charset="-128"/>
          <a:cs typeface="Helvetica Neue"/>
        </a:defRPr>
      </a:lvl3pPr>
      <a:lvl4pPr marL="1562100" indent="-228600" algn="l" rtl="0" eaLnBrk="1" fontAlgn="base" hangingPunct="1">
        <a:spcBef>
          <a:spcPct val="20000"/>
        </a:spcBef>
        <a:spcAft>
          <a:spcPct val="0"/>
        </a:spcAft>
        <a:buChar char="–"/>
        <a:defRPr sz="2000">
          <a:solidFill>
            <a:schemeClr val="tx1"/>
          </a:solidFill>
          <a:latin typeface="Helvetica Neue"/>
          <a:ea typeface="ＭＳ Ｐゴシック" pitchFamily="-65" charset="-128"/>
          <a:cs typeface="Helvetica Neue"/>
        </a:defRPr>
      </a:lvl4pPr>
      <a:lvl5pPr marL="1981200" indent="-228600" algn="l" rtl="0" eaLnBrk="1" fontAlgn="base" hangingPunct="1">
        <a:spcBef>
          <a:spcPct val="20000"/>
        </a:spcBef>
        <a:spcAft>
          <a:spcPct val="0"/>
        </a:spcAft>
        <a:buChar char="»"/>
        <a:defRPr sz="2000">
          <a:solidFill>
            <a:schemeClr val="tx1"/>
          </a:solidFill>
          <a:latin typeface="Helvetica Neue"/>
          <a:ea typeface="ＭＳ Ｐゴシック" pitchFamily="-65" charset="-128"/>
          <a:cs typeface="Helvetica Neue"/>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US" sz="3200" b="1" cap="none" spc="0" dirty="0" smtClean="0">
                <a:ln w="18415" cmpd="sng">
                  <a:solidFill>
                    <a:srgbClr val="FFFFFF"/>
                  </a:solidFill>
                  <a:prstDash val="solid"/>
                </a:ln>
                <a:solidFill>
                  <a:srgbClr val="FFFFFF"/>
                </a:solidFill>
                <a:effectLst/>
                <a:latin typeface="Helvetica Neue"/>
                <a:ea typeface="ＭＳ Ｐゴシック" pitchFamily="-65" charset="-128"/>
                <a:cs typeface="Helvetica Neue"/>
              </a:rPr>
              <a:t>TOWARDS A CONCEPTUAL MODEL FOR ADAPTIVITY IN SERIOUS GAMES </a:t>
            </a:r>
            <a:endParaRPr lang="en-US" dirty="0"/>
          </a:p>
        </p:txBody>
      </p:sp>
      <p:sp>
        <p:nvSpPr>
          <p:cNvPr id="7171" name="Rectangle 3"/>
          <p:cNvSpPr>
            <a:spLocks noGrp="1" noChangeArrowheads="1"/>
          </p:cNvSpPr>
          <p:nvPr>
            <p:ph type="subTitle" idx="1"/>
          </p:nvPr>
        </p:nvSpPr>
        <p:spPr/>
        <p:txBody>
          <a:bodyPr/>
          <a:lstStyle/>
          <a:p>
            <a:pPr eaLnBrk="1" hangingPunct="1"/>
            <a:r>
              <a:rPr lang="en-US" sz="1600" baseline="0" dirty="0" smtClean="0">
                <a:latin typeface="Helvetica Neue"/>
                <a:ea typeface="ＭＳ Ｐゴシック" charset="0"/>
                <a:cs typeface="Helvetica Neue"/>
              </a:rPr>
              <a:t>16.07.2012</a:t>
            </a:r>
          </a:p>
          <a:p>
            <a:pPr eaLnBrk="1" hangingPunct="1"/>
            <a:endParaRPr lang="en-US" sz="2000" baseline="0" dirty="0" smtClean="0">
              <a:latin typeface="Helvetica Neue"/>
              <a:ea typeface="ＭＳ Ｐゴシック" charset="0"/>
              <a:cs typeface="Helvetica Neue"/>
            </a:endParaRPr>
          </a:p>
          <a:p>
            <a:pPr marL="0" marR="0" indent="0" algn="ctr" defTabSz="914400" rtl="0" eaLnBrk="1" fontAlgn="base" latinLnBrk="0" hangingPunct="1">
              <a:lnSpc>
                <a:spcPct val="100000"/>
              </a:lnSpc>
              <a:spcBef>
                <a:spcPct val="20000"/>
              </a:spcBef>
              <a:spcAft>
                <a:spcPct val="0"/>
              </a:spcAft>
              <a:buClrTx/>
              <a:buSzTx/>
              <a:buFontTx/>
              <a:buNone/>
              <a:tabLst/>
              <a:defRPr/>
            </a:pPr>
            <a:r>
              <a:rPr lang="en-US" dirty="0" smtClean="0">
                <a:latin typeface="Helvetica Neue"/>
                <a:ea typeface="ＭＳ Ｐゴシック" charset="0"/>
                <a:cs typeface="Helvetica Neue"/>
              </a:rPr>
              <a:t>Damir </a:t>
            </a:r>
            <a:r>
              <a:rPr lang="en-US" dirty="0" err="1" smtClean="0">
                <a:latin typeface="Helvetica Neue"/>
                <a:ea typeface="ＭＳ Ｐゴシック" charset="0"/>
                <a:cs typeface="Helvetica Neue"/>
              </a:rPr>
              <a:t>Ismailovi</a:t>
            </a:r>
            <a:r>
              <a:rPr lang="ta-IN" dirty="0" smtClean="0">
                <a:latin typeface="Helvetica Neue"/>
                <a:ea typeface="ＭＳ Ｐゴシック" charset="0"/>
                <a:cs typeface="Helvetica Neue"/>
              </a:rPr>
              <a:t>ć</a:t>
            </a:r>
            <a:r>
              <a:rPr lang="en-US" dirty="0" smtClean="0">
                <a:latin typeface="Helvetica Neue"/>
                <a:ea typeface="ＭＳ Ｐゴシック" charset="0"/>
                <a:cs typeface="Helvetica Neue"/>
              </a:rPr>
              <a:t>, Barbara </a:t>
            </a:r>
            <a:r>
              <a:rPr lang="en-US" dirty="0" err="1" smtClean="0">
                <a:latin typeface="Helvetica Neue"/>
                <a:ea typeface="ＭＳ Ｐゴシック" charset="0"/>
                <a:cs typeface="Helvetica Neue"/>
              </a:rPr>
              <a:t>Köhler</a:t>
            </a:r>
            <a:r>
              <a:rPr lang="en-US" dirty="0" smtClean="0">
                <a:latin typeface="Helvetica Neue"/>
                <a:ea typeface="ＭＳ Ｐゴシック" charset="0"/>
                <a:cs typeface="Helvetica Neue"/>
              </a:rPr>
              <a:t>, Juan </a:t>
            </a:r>
            <a:r>
              <a:rPr lang="en-US" dirty="0" err="1" smtClean="0">
                <a:latin typeface="Helvetica Neue"/>
                <a:ea typeface="ＭＳ Ｐゴシック" charset="0"/>
                <a:cs typeface="Helvetica Neue"/>
              </a:rPr>
              <a:t>Haladjian</a:t>
            </a:r>
            <a:r>
              <a:rPr lang="en-US" dirty="0" smtClean="0">
                <a:latin typeface="Helvetica Neue"/>
                <a:ea typeface="ＭＳ Ｐゴシック" charset="0"/>
                <a:cs typeface="Helvetica Neue"/>
              </a:rPr>
              <a:t>, Dennis Pagano, Bernd </a:t>
            </a:r>
            <a:r>
              <a:rPr lang="en-US" dirty="0" err="1" smtClean="0">
                <a:latin typeface="Helvetica Neue"/>
                <a:ea typeface="ＭＳ Ｐゴシック" charset="0"/>
                <a:cs typeface="Helvetica Neue"/>
              </a:rPr>
              <a:t>Brügge</a:t>
            </a:r>
            <a:r>
              <a:rPr lang="en-US" dirty="0" smtClean="0">
                <a:latin typeface="Helvetica Neue"/>
                <a:ea typeface="ＭＳ Ｐゴシック" charset="0"/>
                <a:cs typeface="Helvetica Neue"/>
              </a:rPr>
              <a:t> </a:t>
            </a:r>
          </a:p>
          <a:p>
            <a:pPr eaLnBrk="1" hangingPunct="1"/>
            <a:r>
              <a:rPr lang="en-US" sz="1600" dirty="0" smtClean="0">
                <a:latin typeface="Helvetica Neue"/>
                <a:ea typeface="ＭＳ Ｐゴシック" charset="0"/>
                <a:cs typeface="Helvetica Neue"/>
              </a:rPr>
              <a:t>Chair for Applied</a:t>
            </a:r>
            <a:r>
              <a:rPr lang="en-US" sz="1600" baseline="0" dirty="0" smtClean="0">
                <a:latin typeface="Helvetica Neue"/>
                <a:ea typeface="ＭＳ Ｐゴシック" charset="0"/>
                <a:cs typeface="Helvetica Neue"/>
              </a:rPr>
              <a:t> Software Engineering</a:t>
            </a:r>
          </a:p>
          <a:p>
            <a:pPr eaLnBrk="1" hangingPunct="1"/>
            <a:r>
              <a:rPr lang="en-US" sz="1600" dirty="0" err="1" smtClean="0">
                <a:latin typeface="Helvetica Neue"/>
                <a:ea typeface="ＭＳ Ｐゴシック" charset="0"/>
                <a:cs typeface="Helvetica Neue"/>
              </a:rPr>
              <a:t>Technische</a:t>
            </a:r>
            <a:r>
              <a:rPr lang="en-US" sz="1600" dirty="0" smtClean="0">
                <a:latin typeface="Helvetica Neue"/>
                <a:ea typeface="ＭＳ Ｐゴシック" charset="0"/>
                <a:cs typeface="Helvetica Neue"/>
              </a:rPr>
              <a:t> </a:t>
            </a:r>
            <a:r>
              <a:rPr lang="en-US" sz="1600" dirty="0" err="1" smtClean="0">
                <a:latin typeface="Helvetica Neue"/>
                <a:ea typeface="ＭＳ Ｐゴシック" charset="0"/>
                <a:cs typeface="Helvetica Neue"/>
              </a:rPr>
              <a:t>Universität</a:t>
            </a:r>
            <a:r>
              <a:rPr lang="en-US" sz="1600" dirty="0" smtClean="0">
                <a:latin typeface="Helvetica Neue"/>
                <a:ea typeface="ＭＳ Ｐゴシック" charset="0"/>
                <a:cs typeface="Helvetica Neue"/>
              </a:rPr>
              <a:t> </a:t>
            </a:r>
            <a:r>
              <a:rPr lang="en-US" sz="1600" dirty="0" err="1" smtClean="0">
                <a:latin typeface="Helvetica Neue"/>
                <a:ea typeface="ＭＳ Ｐゴシック" charset="0"/>
                <a:cs typeface="Helvetica Neue"/>
              </a:rPr>
              <a:t>München</a:t>
            </a:r>
            <a:endParaRPr lang="en-US" sz="1600" dirty="0" smtClean="0">
              <a:latin typeface="Helvetica Neue"/>
              <a:ea typeface="ＭＳ Ｐゴシック" charset="0"/>
              <a:cs typeface="Helvetica Neue"/>
            </a:endParaRPr>
          </a:p>
          <a:p>
            <a:pPr eaLnBrk="1" hangingPunct="1"/>
            <a:endParaRPr lang="en-US" sz="1600" dirty="0" smtClean="0">
              <a:latin typeface="Helvetica Neue"/>
              <a:ea typeface="ＭＳ Ｐゴシック" charset="0"/>
              <a:cs typeface="Helvetica Neue"/>
            </a:endParaRPr>
          </a:p>
          <a:p>
            <a:pPr eaLnBrk="1" hangingPunct="1"/>
            <a:r>
              <a:rPr lang="en-US" sz="1600" dirty="0" smtClean="0">
                <a:latin typeface="Helvetica Neue"/>
                <a:ea typeface="ＭＳ Ｐゴシック" charset="0"/>
                <a:cs typeface="Helvetica Neue"/>
              </a:rPr>
              <a:t>Adviser: Prof. Bernd </a:t>
            </a:r>
            <a:r>
              <a:rPr lang="en-US" sz="1600" dirty="0" err="1" smtClean="0">
                <a:latin typeface="Helvetica Neue"/>
                <a:ea typeface="ＭＳ Ｐゴシック" charset="0"/>
                <a:cs typeface="Helvetica Neue"/>
              </a:rPr>
              <a:t>Brügge</a:t>
            </a:r>
            <a:r>
              <a:rPr lang="en-US" sz="1600" dirty="0" smtClean="0">
                <a:latin typeface="Helvetica Neue"/>
                <a:ea typeface="ＭＳ Ｐゴシック" charset="0"/>
                <a:cs typeface="Helvetica Neue"/>
              </a:rPr>
              <a:t> (TUM, Munich)</a:t>
            </a:r>
          </a:p>
        </p:txBody>
      </p:sp>
      <p:pic>
        <p:nvPicPr>
          <p:cNvPr id="4" name="Picture 3" descr="Emil und pauline 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descr="05_EmilundPauline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Lehrstuhl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5221" y="4897854"/>
            <a:ext cx="1030589" cy="48731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a:cs typeface="Helvetica Neue"/>
              </a:rPr>
              <a:t>Problem Definition</a:t>
            </a:r>
            <a:endParaRPr lang="en-US" dirty="0">
              <a:latin typeface="Helvetica Neue"/>
              <a:cs typeface="Helvetica Neue"/>
            </a:endParaRPr>
          </a:p>
        </p:txBody>
      </p:sp>
      <p:sp>
        <p:nvSpPr>
          <p:cNvPr id="3" name="Content Placeholder 2"/>
          <p:cNvSpPr>
            <a:spLocks noGrp="1"/>
          </p:cNvSpPr>
          <p:nvPr>
            <p:ph idx="1"/>
          </p:nvPr>
        </p:nvSpPr>
        <p:spPr/>
        <p:txBody>
          <a:bodyPr>
            <a:normAutofit/>
          </a:bodyPr>
          <a:lstStyle/>
          <a:p>
            <a:pPr>
              <a:defRPr/>
            </a:pPr>
            <a:r>
              <a:rPr lang="en-US" dirty="0"/>
              <a:t>T</a:t>
            </a:r>
            <a:r>
              <a:rPr lang="en-US" dirty="0" smtClean="0"/>
              <a:t>here </a:t>
            </a:r>
            <a:r>
              <a:rPr lang="en-US" dirty="0"/>
              <a:t>is no form of education that is as effective as a professional </a:t>
            </a:r>
            <a:r>
              <a:rPr lang="en-US" dirty="0" smtClean="0"/>
              <a:t>human tutor</a:t>
            </a:r>
            <a:r>
              <a:rPr lang="en-US" dirty="0" smtClean="0">
                <a:latin typeface="Helvetica Neue"/>
                <a:cs typeface="Helvetica Neue"/>
              </a:rPr>
              <a:t/>
            </a:r>
            <a:br>
              <a:rPr lang="en-US" dirty="0" smtClean="0">
                <a:latin typeface="Helvetica Neue"/>
                <a:cs typeface="Helvetica Neue"/>
              </a:rPr>
            </a:br>
            <a:r>
              <a:rPr lang="fr-FR" sz="1200" i="1" dirty="0" smtClean="0"/>
              <a:t>(</a:t>
            </a:r>
            <a:r>
              <a:rPr lang="fr-FR" sz="1200" i="1" dirty="0"/>
              <a:t>Bloom, 1984; Anderson et al., 1995</a:t>
            </a:r>
            <a:r>
              <a:rPr lang="fr-FR" sz="1200" i="1" dirty="0" smtClean="0"/>
              <a:t>)</a:t>
            </a:r>
            <a:endParaRPr lang="en-US" sz="1200" i="1" dirty="0" smtClean="0"/>
          </a:p>
          <a:p>
            <a:r>
              <a:rPr lang="en-US" dirty="0" smtClean="0">
                <a:latin typeface="Helvetica Neue"/>
                <a:cs typeface="Helvetica Neue"/>
              </a:rPr>
              <a:t>Human tutors are h</a:t>
            </a:r>
            <a:r>
              <a:rPr lang="en-US" sz="2400" dirty="0" smtClean="0">
                <a:solidFill>
                  <a:schemeClr val="tx1"/>
                </a:solidFill>
                <a:effectLst/>
                <a:latin typeface="Helvetica Neue"/>
                <a:ea typeface="ＭＳ Ｐゴシック" pitchFamily="-65" charset="-128"/>
                <a:cs typeface="Helvetica Neue"/>
              </a:rPr>
              <a:t>ighly adaptive</a:t>
            </a:r>
            <a:br>
              <a:rPr lang="en-US" sz="2400" dirty="0" smtClean="0">
                <a:solidFill>
                  <a:schemeClr val="tx1"/>
                </a:solidFill>
                <a:effectLst/>
                <a:latin typeface="Helvetica Neue"/>
                <a:ea typeface="ＭＳ Ｐゴシック" pitchFamily="-65" charset="-128"/>
                <a:cs typeface="Helvetica Neue"/>
              </a:rPr>
            </a:br>
            <a:r>
              <a:rPr lang="en-US" sz="1200" i="1" dirty="0"/>
              <a:t>(</a:t>
            </a:r>
            <a:r>
              <a:rPr lang="en-US" sz="1200" i="1" dirty="0" err="1"/>
              <a:t>VanLehn</a:t>
            </a:r>
            <a:r>
              <a:rPr lang="en-US" sz="1200" i="1" dirty="0"/>
              <a:t> et al., 2005; </a:t>
            </a:r>
            <a:r>
              <a:rPr lang="en-US" sz="1200" i="1" dirty="0" err="1"/>
              <a:t>Niemiec</a:t>
            </a:r>
            <a:r>
              <a:rPr lang="en-US" sz="1200" i="1" dirty="0"/>
              <a:t>/Walberg, 1987</a:t>
            </a:r>
            <a:r>
              <a:rPr lang="en-US" sz="1200" i="1" dirty="0" smtClean="0"/>
              <a:t>)</a:t>
            </a:r>
            <a:endParaRPr lang="en-US" sz="1200" i="1" dirty="0" smtClean="0">
              <a:solidFill>
                <a:schemeClr val="tx1"/>
              </a:solidFill>
              <a:effectLst/>
            </a:endParaRPr>
          </a:p>
          <a:p>
            <a:r>
              <a:rPr lang="en-US" dirty="0" smtClean="0"/>
              <a:t>One level of complexity does not fit all</a:t>
            </a:r>
            <a:r>
              <a:rPr lang="en-US" dirty="0" smtClean="0">
                <a:latin typeface="Helvetica Neue"/>
                <a:cs typeface="Helvetica Neue"/>
              </a:rPr>
              <a:t/>
            </a:r>
            <a:br>
              <a:rPr lang="en-US" dirty="0" smtClean="0">
                <a:latin typeface="Helvetica Neue"/>
                <a:cs typeface="Helvetica Neue"/>
              </a:rPr>
            </a:br>
            <a:r>
              <a:rPr lang="en-US" sz="1200" i="1" dirty="0"/>
              <a:t>(</a:t>
            </a:r>
            <a:r>
              <a:rPr lang="en-US" sz="1200" i="1" dirty="0" err="1"/>
              <a:t>Schiefele</a:t>
            </a:r>
            <a:r>
              <a:rPr lang="en-US" sz="1200" i="1" dirty="0"/>
              <a:t>/Schreyer, 1992) </a:t>
            </a:r>
            <a:endParaRPr lang="en-US" sz="1200" i="1" dirty="0" smtClean="0"/>
          </a:p>
          <a:p>
            <a:pPr lvl="1"/>
            <a:r>
              <a:rPr lang="en-US" dirty="0" smtClean="0"/>
              <a:t>U</a:t>
            </a:r>
            <a:r>
              <a:rPr lang="en-US" dirty="0" smtClean="0">
                <a:latin typeface="Helvetica Neue"/>
                <a:cs typeface="Helvetica Neue"/>
              </a:rPr>
              <a:t>nder</a:t>
            </a:r>
            <a:r>
              <a:rPr lang="en-US" dirty="0">
                <a:latin typeface="Helvetica Neue"/>
                <a:cs typeface="Helvetica Neue"/>
              </a:rPr>
              <a:t>-</a:t>
            </a:r>
            <a:r>
              <a:rPr lang="en-US" dirty="0" smtClean="0">
                <a:latin typeface="Helvetica Neue"/>
                <a:cs typeface="Helvetica Neue"/>
              </a:rPr>
              <a:t>challenged learners are bored </a:t>
            </a:r>
            <a:endParaRPr lang="en-US" dirty="0">
              <a:latin typeface="Helvetica Neue"/>
              <a:cs typeface="Helvetica Neue"/>
            </a:endParaRPr>
          </a:p>
          <a:p>
            <a:pPr lvl="1"/>
            <a:r>
              <a:rPr lang="en-US" dirty="0" smtClean="0">
                <a:latin typeface="Helvetica Neue"/>
                <a:cs typeface="Helvetica Neue"/>
              </a:rPr>
              <a:t>Over-challenged learners are stressed</a:t>
            </a:r>
          </a:p>
          <a:p>
            <a:r>
              <a:rPr lang="en-US" dirty="0" smtClean="0"/>
              <a:t>Individual human </a:t>
            </a:r>
            <a:r>
              <a:rPr lang="en-US" dirty="0"/>
              <a:t>tutors not always </a:t>
            </a:r>
            <a:r>
              <a:rPr lang="en-US" dirty="0" smtClean="0"/>
              <a:t>available</a:t>
            </a:r>
          </a:p>
          <a:p>
            <a:r>
              <a:rPr lang="en-US" dirty="0" smtClean="0"/>
              <a:t>=&gt; Adaptive E-Learning and Adaptive Serious Games</a:t>
            </a:r>
            <a:endParaRPr lang="en-US" dirty="0" smtClean="0">
              <a:latin typeface="Helvetica Neue"/>
              <a:cs typeface="Helvetica Neue"/>
            </a:endParaRPr>
          </a:p>
        </p:txBody>
      </p:sp>
      <p:sp>
        <p:nvSpPr>
          <p:cNvPr id="4" name="Date Placeholder 3"/>
          <p:cNvSpPr>
            <a:spLocks noGrp="1"/>
          </p:cNvSpPr>
          <p:nvPr>
            <p:ph type="dt" sz="half" idx="10"/>
          </p:nvPr>
        </p:nvSpPr>
        <p:spPr/>
        <p:txBody>
          <a:bodyPr/>
          <a:lstStyle/>
          <a:p>
            <a:r>
              <a:rPr lang="en-US" smtClean="0"/>
              <a:t>10.07.12</a:t>
            </a:r>
            <a:endParaRPr lang="de-DE"/>
          </a:p>
        </p:txBody>
      </p:sp>
      <p:sp>
        <p:nvSpPr>
          <p:cNvPr id="5" name="Footer Placeholder 4"/>
          <p:cNvSpPr>
            <a:spLocks noGrp="1"/>
          </p:cNvSpPr>
          <p:nvPr>
            <p:ph type="ftr" sz="quarter" idx="11"/>
          </p:nvPr>
        </p:nvSpPr>
        <p:spPr/>
        <p:txBody>
          <a:bodyPr/>
          <a:lstStyle/>
          <a:p>
            <a:r>
              <a:rPr lang="en-US" dirty="0" smtClean="0"/>
              <a:t>Application of Adaptivity to Serious Games    -    Damir Ismailović </a:t>
            </a:r>
          </a:p>
        </p:txBody>
      </p:sp>
      <p:sp>
        <p:nvSpPr>
          <p:cNvPr id="6" name="Slide Number Placeholder 5"/>
          <p:cNvSpPr>
            <a:spLocks noGrp="1"/>
          </p:cNvSpPr>
          <p:nvPr>
            <p:ph type="sldNum" sz="quarter" idx="12"/>
          </p:nvPr>
        </p:nvSpPr>
        <p:spPr/>
        <p:txBody>
          <a:bodyPr/>
          <a:lstStyle/>
          <a:p>
            <a:fld id="{AC328E96-CC9E-764C-8954-4D15D967034D}" type="slidenum">
              <a:rPr lang="de-DE" smtClean="0"/>
              <a:pPr/>
              <a:t>2</a:t>
            </a:fld>
            <a:endParaRPr lang="de-DE" dirty="0"/>
          </a:p>
        </p:txBody>
      </p:sp>
    </p:spTree>
    <p:extLst>
      <p:ext uri="{BB962C8B-B14F-4D97-AF65-F5344CB8AC3E}">
        <p14:creationId xmlns:p14="http://schemas.microsoft.com/office/powerpoint/2010/main" val="2282675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 in</a:t>
            </a:r>
            <a:br>
              <a:rPr lang="en-US" dirty="0" smtClean="0"/>
            </a:br>
            <a:r>
              <a:rPr lang="en-US" dirty="0"/>
              <a:t>E</a:t>
            </a:r>
            <a:r>
              <a:rPr lang="en-US" dirty="0" smtClean="0"/>
              <a:t>-Learning</a:t>
            </a:r>
            <a:endParaRPr lang="en-US" dirty="0"/>
          </a:p>
        </p:txBody>
      </p:sp>
      <p:sp>
        <p:nvSpPr>
          <p:cNvPr id="5" name="Date Placeholder 4"/>
          <p:cNvSpPr>
            <a:spLocks noGrp="1"/>
          </p:cNvSpPr>
          <p:nvPr>
            <p:ph type="dt" sz="half" idx="10"/>
          </p:nvPr>
        </p:nvSpPr>
        <p:spPr/>
        <p:txBody>
          <a:bodyPr/>
          <a:lstStyle/>
          <a:p>
            <a:r>
              <a:rPr lang="en-US" smtClean="0"/>
              <a:t>10.07.12</a:t>
            </a:r>
            <a:endParaRPr lang="de-DE"/>
          </a:p>
        </p:txBody>
      </p:sp>
      <p:sp>
        <p:nvSpPr>
          <p:cNvPr id="6" name="Footer Placeholder 5"/>
          <p:cNvSpPr>
            <a:spLocks noGrp="1"/>
          </p:cNvSpPr>
          <p:nvPr>
            <p:ph type="ftr" sz="quarter" idx="11"/>
          </p:nvPr>
        </p:nvSpPr>
        <p:spPr/>
        <p:txBody>
          <a:bodyPr/>
          <a:lstStyle/>
          <a:p>
            <a:r>
              <a:rPr lang="en-US" smtClean="0">
                <a:latin typeface="Helvetica Neue"/>
                <a:cs typeface="Helvetica Neue"/>
              </a:rPr>
              <a:t>Adaptivity Model for Serious Games   -    Damir Ismailović </a:t>
            </a:r>
            <a:endParaRPr lang="en-US" dirty="0" smtClean="0"/>
          </a:p>
        </p:txBody>
      </p:sp>
      <p:sp>
        <p:nvSpPr>
          <p:cNvPr id="7" name="Slide Number Placeholder 6"/>
          <p:cNvSpPr>
            <a:spLocks noGrp="1"/>
          </p:cNvSpPr>
          <p:nvPr>
            <p:ph type="sldNum" sz="quarter" idx="12"/>
          </p:nvPr>
        </p:nvSpPr>
        <p:spPr/>
        <p:txBody>
          <a:bodyPr/>
          <a:lstStyle/>
          <a:p>
            <a:fld id="{F4B49241-786C-9F4B-8E73-5AFCD434E22E}" type="slidenum">
              <a:rPr lang="de-DE" smtClean="0"/>
              <a:pPr/>
              <a:t>3</a:t>
            </a:fld>
            <a:endParaRPr lang="de-DE"/>
          </a:p>
        </p:txBody>
      </p:sp>
      <p:sp>
        <p:nvSpPr>
          <p:cNvPr id="8" name="Content Placeholder 2"/>
          <p:cNvSpPr>
            <a:spLocks noGrp="1"/>
          </p:cNvSpPr>
          <p:nvPr>
            <p:ph idx="1"/>
          </p:nvPr>
        </p:nvSpPr>
        <p:spPr>
          <a:xfrm>
            <a:off x="508000" y="1828800"/>
            <a:ext cx="8128000" cy="4343400"/>
          </a:xfrm>
        </p:spPr>
        <p:txBody>
          <a:bodyPr>
            <a:normAutofit/>
          </a:bodyPr>
          <a:lstStyle/>
          <a:p>
            <a:pPr>
              <a:defRPr/>
            </a:pPr>
            <a:r>
              <a:rPr lang="en-US" dirty="0"/>
              <a:t>M</a:t>
            </a:r>
            <a:r>
              <a:rPr lang="en-US" dirty="0" smtClean="0"/>
              <a:t>acro</a:t>
            </a:r>
            <a:r>
              <a:rPr lang="en-US" dirty="0"/>
              <a:t>-adaptive approach</a:t>
            </a:r>
            <a:br>
              <a:rPr lang="en-US" dirty="0"/>
            </a:br>
            <a:r>
              <a:rPr lang="en-US" dirty="0"/>
              <a:t>S</a:t>
            </a:r>
            <a:r>
              <a:rPr lang="en-US" dirty="0" smtClean="0"/>
              <a:t>election </a:t>
            </a:r>
            <a:r>
              <a:rPr lang="en-US" dirty="0"/>
              <a:t>of different alternatives of main components </a:t>
            </a:r>
            <a:endParaRPr lang="en-US" dirty="0" smtClean="0"/>
          </a:p>
          <a:p>
            <a:pPr>
              <a:defRPr/>
            </a:pPr>
            <a:r>
              <a:rPr lang="en-US" dirty="0" smtClean="0"/>
              <a:t>Micro</a:t>
            </a:r>
            <a:r>
              <a:rPr lang="en-US" dirty="0"/>
              <a:t>-adaptive </a:t>
            </a:r>
            <a:r>
              <a:rPr lang="en-US" dirty="0" smtClean="0"/>
              <a:t>approach</a:t>
            </a:r>
            <a:br>
              <a:rPr lang="en-US" dirty="0" smtClean="0"/>
            </a:br>
            <a:r>
              <a:rPr lang="en-US" kern="1200" dirty="0" smtClean="0">
                <a:latin typeface="Arial" pitchFamily="34" charset="0"/>
                <a:cs typeface="ＭＳ Ｐゴシック" pitchFamily="18" charset="-128"/>
              </a:rPr>
              <a:t>Adapting </a:t>
            </a:r>
            <a:r>
              <a:rPr lang="en-US" kern="1200" dirty="0">
                <a:latin typeface="Arial" pitchFamily="34" charset="0"/>
                <a:cs typeface="ＭＳ Ｐゴシック" pitchFamily="18" charset="-128"/>
              </a:rPr>
              <a:t>instructions</a:t>
            </a:r>
            <a:endParaRPr lang="en-US" dirty="0" smtClean="0"/>
          </a:p>
          <a:p>
            <a:pPr>
              <a:defRPr/>
            </a:pPr>
            <a:r>
              <a:rPr lang="en-US" dirty="0" smtClean="0"/>
              <a:t>Aptitude</a:t>
            </a:r>
            <a:r>
              <a:rPr lang="en-US" dirty="0"/>
              <a:t>-treatment interaction </a:t>
            </a:r>
            <a:r>
              <a:rPr lang="en-US" dirty="0" smtClean="0"/>
              <a:t>approach</a:t>
            </a:r>
            <a:r>
              <a:rPr lang="en-US" dirty="0"/>
              <a:t/>
            </a:r>
            <a:br>
              <a:rPr lang="en-US" dirty="0"/>
            </a:br>
            <a:r>
              <a:rPr lang="en-US" dirty="0"/>
              <a:t>Efficiency of treatments depends on the aptitude of students </a:t>
            </a:r>
          </a:p>
          <a:p>
            <a:pPr>
              <a:defRPr/>
            </a:pPr>
            <a:r>
              <a:rPr lang="en-US" dirty="0" err="1" smtClean="0"/>
              <a:t>Constructivistic</a:t>
            </a:r>
            <a:r>
              <a:rPr lang="en-US" dirty="0"/>
              <a:t>-collaborative </a:t>
            </a:r>
            <a:r>
              <a:rPr lang="en-US" dirty="0" smtClean="0"/>
              <a:t>approach</a:t>
            </a:r>
            <a:br>
              <a:rPr lang="en-US" dirty="0" smtClean="0"/>
            </a:br>
            <a:r>
              <a:rPr lang="en-US" dirty="0" smtClean="0"/>
              <a:t>Learners collaborate</a:t>
            </a:r>
          </a:p>
          <a:p>
            <a:pPr marL="0" indent="0" algn="r">
              <a:buNone/>
              <a:defRPr/>
            </a:pPr>
            <a:r>
              <a:rPr lang="en-US" sz="1200" dirty="0" smtClean="0"/>
              <a:t>(</a:t>
            </a:r>
            <a:r>
              <a:rPr lang="en-US" sz="1200" dirty="0" err="1" smtClean="0"/>
              <a:t>Modritscher</a:t>
            </a:r>
            <a:r>
              <a:rPr lang="en-US" sz="1200" dirty="0" smtClean="0"/>
              <a:t> 2006)</a:t>
            </a:r>
            <a:endParaRPr lang="en-US" sz="1200" dirty="0"/>
          </a:p>
        </p:txBody>
      </p:sp>
    </p:spTree>
    <p:extLst>
      <p:ext uri="{BB962C8B-B14F-4D97-AF65-F5344CB8AC3E}">
        <p14:creationId xmlns:p14="http://schemas.microsoft.com/office/powerpoint/2010/main" val="1637063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 in </a:t>
            </a:r>
            <a:br>
              <a:rPr lang="en-US" dirty="0" smtClean="0"/>
            </a:br>
            <a:r>
              <a:rPr lang="en-US" dirty="0" smtClean="0"/>
              <a:t>Serious Games</a:t>
            </a:r>
            <a:endParaRPr lang="en-US" dirty="0"/>
          </a:p>
        </p:txBody>
      </p:sp>
      <p:sp>
        <p:nvSpPr>
          <p:cNvPr id="3" name="Content Placeholder 2"/>
          <p:cNvSpPr>
            <a:spLocks noGrp="1"/>
          </p:cNvSpPr>
          <p:nvPr>
            <p:ph idx="1"/>
          </p:nvPr>
        </p:nvSpPr>
        <p:spPr/>
        <p:txBody>
          <a:bodyPr/>
          <a:lstStyle/>
          <a:p>
            <a:r>
              <a:rPr lang="en-US" dirty="0" smtClean="0"/>
              <a:t>State of the art serious games do not adapt dynamically to the user. </a:t>
            </a:r>
          </a:p>
          <a:p>
            <a:pPr lvl="1"/>
            <a:r>
              <a:rPr lang="en-US" dirty="0" smtClean="0"/>
              <a:t>Adapt game elements and learning content independently</a:t>
            </a:r>
          </a:p>
          <a:p>
            <a:pPr lvl="1"/>
            <a:r>
              <a:rPr lang="en-US" dirty="0" smtClean="0"/>
              <a:t>Behavior of game elements not focusing on learning activity</a:t>
            </a:r>
          </a:p>
          <a:p>
            <a:pPr lvl="1"/>
            <a:r>
              <a:rPr lang="en-US" dirty="0" smtClean="0"/>
              <a:t>Distract the player from the learning </a:t>
            </a:r>
          </a:p>
          <a:p>
            <a:r>
              <a:rPr lang="en-US" dirty="0" smtClean="0"/>
              <a:t>Missing link between learning content and game elements.</a:t>
            </a:r>
            <a:r>
              <a:rPr lang="en-US" sz="1200" dirty="0" smtClean="0"/>
              <a:t> </a:t>
            </a:r>
            <a:endParaRPr lang="en-US" dirty="0"/>
          </a:p>
        </p:txBody>
      </p:sp>
      <p:sp>
        <p:nvSpPr>
          <p:cNvPr id="4" name="Date Placeholder 3"/>
          <p:cNvSpPr>
            <a:spLocks noGrp="1"/>
          </p:cNvSpPr>
          <p:nvPr>
            <p:ph type="dt" sz="half" idx="10"/>
          </p:nvPr>
        </p:nvSpPr>
        <p:spPr/>
        <p:txBody>
          <a:bodyPr/>
          <a:lstStyle/>
          <a:p>
            <a:r>
              <a:rPr lang="en-US" smtClean="0"/>
              <a:t>10.07.12</a:t>
            </a:r>
            <a:endParaRPr lang="de-DE"/>
          </a:p>
        </p:txBody>
      </p:sp>
      <p:sp>
        <p:nvSpPr>
          <p:cNvPr id="5" name="Footer Placeholder 4"/>
          <p:cNvSpPr>
            <a:spLocks noGrp="1"/>
          </p:cNvSpPr>
          <p:nvPr>
            <p:ph type="ftr" sz="quarter" idx="11"/>
          </p:nvPr>
        </p:nvSpPr>
        <p:spPr/>
        <p:txBody>
          <a:bodyPr/>
          <a:lstStyle/>
          <a:p>
            <a:r>
              <a:rPr lang="en-US" dirty="0" smtClean="0"/>
              <a:t>Adaptivity Model for Serious Games   -    Damir Ismailović </a:t>
            </a:r>
          </a:p>
        </p:txBody>
      </p:sp>
      <p:sp>
        <p:nvSpPr>
          <p:cNvPr id="6" name="Slide Number Placeholder 5"/>
          <p:cNvSpPr>
            <a:spLocks noGrp="1"/>
          </p:cNvSpPr>
          <p:nvPr>
            <p:ph type="sldNum" sz="quarter" idx="12"/>
          </p:nvPr>
        </p:nvSpPr>
        <p:spPr/>
        <p:txBody>
          <a:bodyPr/>
          <a:lstStyle/>
          <a:p>
            <a:fld id="{AC328E96-CC9E-764C-8954-4D15D967034D}" type="slidenum">
              <a:rPr lang="de-DE" smtClean="0"/>
              <a:pPr/>
              <a:t>4</a:t>
            </a:fld>
            <a:endParaRPr lang="de-DE" dirty="0"/>
          </a:p>
        </p:txBody>
      </p:sp>
    </p:spTree>
    <p:extLst>
      <p:ext uri="{BB962C8B-B14F-4D97-AF65-F5344CB8AC3E}">
        <p14:creationId xmlns:p14="http://schemas.microsoft.com/office/powerpoint/2010/main" val="35900003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latin typeface="Helvetica Neue"/>
              <a:cs typeface="Helvetica Neue"/>
            </a:endParaRPr>
          </a:p>
        </p:txBody>
      </p:sp>
      <p:sp>
        <p:nvSpPr>
          <p:cNvPr id="3" name="Content Placeholder 2"/>
          <p:cNvSpPr>
            <a:spLocks noGrp="1"/>
          </p:cNvSpPr>
          <p:nvPr>
            <p:ph sz="half" idx="1"/>
          </p:nvPr>
        </p:nvSpPr>
        <p:spPr>
          <a:xfrm>
            <a:off x="508000" y="1828800"/>
            <a:ext cx="4572296" cy="4343400"/>
          </a:xfrm>
        </p:spPr>
        <p:txBody>
          <a:bodyPr>
            <a:normAutofit/>
          </a:bodyPr>
          <a:lstStyle/>
          <a:p>
            <a:pPr marL="0" indent="0">
              <a:buNone/>
            </a:pPr>
            <a:r>
              <a:rPr lang="en-US" dirty="0" smtClean="0">
                <a:latin typeface="Helvetica Neue"/>
                <a:cs typeface="Helvetica Neue"/>
              </a:rPr>
              <a:t>How do human tutors provide adaptivity in </a:t>
            </a:r>
            <a:r>
              <a:rPr lang="en-US" dirty="0"/>
              <a:t>s</a:t>
            </a:r>
            <a:r>
              <a:rPr lang="en-US" dirty="0" smtClean="0">
                <a:latin typeface="Helvetica Neue"/>
                <a:cs typeface="Helvetica Neue"/>
              </a:rPr>
              <a:t>erious </a:t>
            </a:r>
            <a:r>
              <a:rPr lang="en-US" dirty="0" smtClean="0"/>
              <a:t>g</a:t>
            </a:r>
            <a:r>
              <a:rPr lang="en-US" dirty="0" smtClean="0">
                <a:latin typeface="Helvetica Neue"/>
                <a:cs typeface="Helvetica Neue"/>
              </a:rPr>
              <a:t>ames?</a:t>
            </a:r>
          </a:p>
          <a:p>
            <a:pPr marL="0" indent="0">
              <a:buNone/>
            </a:pPr>
            <a:endParaRPr lang="en-US" baseline="0" dirty="0" smtClean="0">
              <a:latin typeface="Helvetica Neue"/>
              <a:cs typeface="Helvetica Neue"/>
            </a:endParaRPr>
          </a:p>
          <a:p>
            <a:pPr marL="0" indent="0">
              <a:buNone/>
            </a:pPr>
            <a:r>
              <a:rPr lang="en-US" baseline="0" dirty="0" smtClean="0">
                <a:latin typeface="Helvetica Neue"/>
                <a:cs typeface="Helvetica Neue"/>
              </a:rPr>
              <a:t>How to</a:t>
            </a:r>
            <a:r>
              <a:rPr lang="en-US" dirty="0" smtClean="0">
                <a:latin typeface="Helvetica Neue"/>
                <a:cs typeface="Helvetica Neue"/>
              </a:rPr>
              <a:t> formalize this activity?</a:t>
            </a:r>
          </a:p>
        </p:txBody>
      </p:sp>
      <p:pic>
        <p:nvPicPr>
          <p:cNvPr id="8" name="Content Placeholder 7" descr="Teaching.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094" r="4094" b="41088"/>
          <a:stretch/>
        </p:blipFill>
        <p:spPr>
          <a:xfrm>
            <a:off x="5219046" y="1807456"/>
            <a:ext cx="2939594" cy="1886189"/>
          </a:xfrm>
        </p:spPr>
      </p:pic>
      <p:sp>
        <p:nvSpPr>
          <p:cNvPr id="6" name="Date Placeholder 5"/>
          <p:cNvSpPr>
            <a:spLocks noGrp="1"/>
          </p:cNvSpPr>
          <p:nvPr>
            <p:ph type="dt" sz="half" idx="10"/>
          </p:nvPr>
        </p:nvSpPr>
        <p:spPr/>
        <p:txBody>
          <a:bodyPr/>
          <a:lstStyle/>
          <a:p>
            <a:r>
              <a:rPr lang="en-US" smtClean="0"/>
              <a:t>10.07.12</a:t>
            </a:r>
            <a:endParaRPr lang="de-DE"/>
          </a:p>
        </p:txBody>
      </p:sp>
      <p:sp>
        <p:nvSpPr>
          <p:cNvPr id="4" name="Footer Placeholder 3"/>
          <p:cNvSpPr>
            <a:spLocks noGrp="1"/>
          </p:cNvSpPr>
          <p:nvPr>
            <p:ph type="ftr" sz="quarter" idx="11"/>
          </p:nvPr>
        </p:nvSpPr>
        <p:spPr/>
        <p:txBody>
          <a:bodyPr/>
          <a:lstStyle/>
          <a:p>
            <a:r>
              <a:rPr lang="en-US" smtClean="0"/>
              <a:t>Adaptivity Model for Serious Games   -    Damir Ismailović </a:t>
            </a:r>
            <a:endParaRPr lang="en-US" dirty="0" smtClean="0"/>
          </a:p>
        </p:txBody>
      </p:sp>
      <p:sp>
        <p:nvSpPr>
          <p:cNvPr id="5" name="Slide Number Placeholder 4"/>
          <p:cNvSpPr>
            <a:spLocks noGrp="1"/>
          </p:cNvSpPr>
          <p:nvPr>
            <p:ph type="sldNum" sz="quarter" idx="12"/>
          </p:nvPr>
        </p:nvSpPr>
        <p:spPr/>
        <p:txBody>
          <a:bodyPr/>
          <a:lstStyle/>
          <a:p>
            <a:fld id="{AC328E96-CC9E-764C-8954-4D15D967034D}" type="slidenum">
              <a:rPr lang="de-DE" smtClean="0"/>
              <a:pPr/>
              <a:t>5</a:t>
            </a:fld>
            <a:endParaRPr lang="de-DE" dirty="0"/>
          </a:p>
        </p:txBody>
      </p:sp>
      <p:grpSp>
        <p:nvGrpSpPr>
          <p:cNvPr id="9" name="Group 8"/>
          <p:cNvGrpSpPr/>
          <p:nvPr/>
        </p:nvGrpSpPr>
        <p:grpSpPr>
          <a:xfrm>
            <a:off x="5208373" y="3457680"/>
            <a:ext cx="2956390" cy="2371469"/>
            <a:chOff x="5208373" y="3457680"/>
            <a:chExt cx="2956390" cy="2371469"/>
          </a:xfrm>
        </p:grpSpPr>
        <p:pic>
          <p:nvPicPr>
            <p:cNvPr id="10" name="Picture 9" descr="Screen Shot 2012-07-04 at 13.41.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373" y="3953938"/>
              <a:ext cx="2956390" cy="1875211"/>
            </a:xfrm>
            <a:prstGeom prst="rect">
              <a:avLst/>
            </a:prstGeom>
          </p:spPr>
        </p:pic>
        <p:sp>
          <p:nvSpPr>
            <p:cNvPr id="11" name="Down Arrow 10"/>
            <p:cNvSpPr/>
            <p:nvPr/>
          </p:nvSpPr>
          <p:spPr bwMode="auto">
            <a:xfrm>
              <a:off x="7044110" y="3457680"/>
              <a:ext cx="693738" cy="875092"/>
            </a:xfrm>
            <a:prstGeom prst="downArrow">
              <a:avLst>
                <a:gd name="adj1" fmla="val 43846"/>
                <a:gd name="adj2" fmla="val 4077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000" b="1" i="0" u="none" strike="noStrike" normalizeH="0" baseline="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pitchFamily="34" charset="0"/>
              </a:endParaRPr>
            </a:p>
          </p:txBody>
        </p:sp>
      </p:grpSp>
    </p:spTree>
    <p:extLst>
      <p:ext uri="{BB962C8B-B14F-4D97-AF65-F5344CB8AC3E}">
        <p14:creationId xmlns:p14="http://schemas.microsoft.com/office/powerpoint/2010/main" val="2329579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6152530" y="1776167"/>
            <a:ext cx="2653670" cy="3635294"/>
            <a:chOff x="5731899" y="1756776"/>
            <a:chExt cx="2653670" cy="3769373"/>
          </a:xfrm>
        </p:grpSpPr>
        <p:sp>
          <p:nvSpPr>
            <p:cNvPr id="116" name="Rounded Rectangle 115"/>
            <p:cNvSpPr/>
            <p:nvPr/>
          </p:nvSpPr>
          <p:spPr bwMode="auto">
            <a:xfrm>
              <a:off x="5731899" y="1975628"/>
              <a:ext cx="2653670" cy="3550521"/>
            </a:xfrm>
            <a:prstGeom prst="roundRect">
              <a:avLst>
                <a:gd name="adj" fmla="val 9727"/>
              </a:avLst>
            </a:prstGeom>
            <a:solidFill>
              <a:srgbClr val="FFFFFF"/>
            </a:solidFill>
            <a:ln>
              <a:headEnd type="none" w="med" len="med"/>
              <a:tailEnd type="none" w="med" len="med"/>
            </a:ln>
            <a:scene3d>
              <a:camera prst="orthographicFront"/>
              <a:lightRig rig="threePt" dir="t"/>
            </a:scene3d>
            <a:sp3d>
              <a:bevelT prst="relaxedInset"/>
            </a:sp3d>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grpSp>
          <p:nvGrpSpPr>
            <p:cNvPr id="117" name="Group 116"/>
            <p:cNvGrpSpPr/>
            <p:nvPr/>
          </p:nvGrpSpPr>
          <p:grpSpPr>
            <a:xfrm>
              <a:off x="6679462" y="1756776"/>
              <a:ext cx="1415147" cy="479917"/>
              <a:chOff x="6679462" y="1756776"/>
              <a:chExt cx="1415147" cy="479917"/>
            </a:xfrm>
          </p:grpSpPr>
          <p:sp>
            <p:nvSpPr>
              <p:cNvPr id="118" name="Rounded Rectangle 117"/>
              <p:cNvSpPr/>
              <p:nvPr/>
            </p:nvSpPr>
            <p:spPr bwMode="auto">
              <a:xfrm>
                <a:off x="7159601" y="1756776"/>
                <a:ext cx="935008" cy="47991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19" name="TextBox 118"/>
              <p:cNvSpPr txBox="1"/>
              <p:nvPr/>
            </p:nvSpPr>
            <p:spPr>
              <a:xfrm>
                <a:off x="6679462" y="1786308"/>
                <a:ext cx="1405956" cy="40011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solidFill>
                      <a:srgbClr val="000000"/>
                    </a:solidFill>
                  </a:rPr>
                  <a:t>DASG</a:t>
                </a:r>
                <a:endParaRPr lang="en-US" sz="3200" dirty="0">
                  <a:solidFill>
                    <a:srgbClr val="000000"/>
                  </a:solidFill>
                </a:endParaRPr>
              </a:p>
            </p:txBody>
          </p:sp>
        </p:grpSp>
      </p:grpSp>
      <p:sp>
        <p:nvSpPr>
          <p:cNvPr id="2" name="Title 1"/>
          <p:cNvSpPr>
            <a:spLocks noGrp="1"/>
          </p:cNvSpPr>
          <p:nvPr>
            <p:ph type="title"/>
          </p:nvPr>
        </p:nvSpPr>
        <p:spPr/>
        <p:txBody>
          <a:bodyPr/>
          <a:lstStyle/>
          <a:p>
            <a:r>
              <a:rPr lang="en-US" dirty="0" smtClean="0">
                <a:latin typeface="Helvetica Neue"/>
                <a:cs typeface="Helvetica Neue"/>
              </a:rPr>
              <a:t>DASG Architecture</a:t>
            </a:r>
            <a:endParaRPr lang="en-US" dirty="0">
              <a:latin typeface="Helvetica Neue"/>
              <a:cs typeface="Helvetica Neue"/>
            </a:endParaRPr>
          </a:p>
        </p:txBody>
      </p:sp>
      <p:sp>
        <p:nvSpPr>
          <p:cNvPr id="3" name="Content Placeholder 2"/>
          <p:cNvSpPr>
            <a:spLocks noGrp="1"/>
          </p:cNvSpPr>
          <p:nvPr>
            <p:ph sz="half" idx="1"/>
          </p:nvPr>
        </p:nvSpPr>
        <p:spPr>
          <a:xfrm>
            <a:off x="508000" y="1828800"/>
            <a:ext cx="3805731" cy="4343400"/>
          </a:xfrm>
        </p:spPr>
        <p:txBody>
          <a:bodyPr>
            <a:normAutofit/>
          </a:bodyPr>
          <a:lstStyle/>
          <a:p>
            <a:r>
              <a:rPr lang="en-US" sz="2400" dirty="0" smtClean="0">
                <a:solidFill>
                  <a:schemeClr val="tx1"/>
                </a:solidFill>
                <a:effectLst/>
                <a:latin typeface="Helvetica Neue"/>
                <a:ea typeface="ＭＳ Ｐゴシック" pitchFamily="-65" charset="-128"/>
                <a:cs typeface="Helvetica Neue"/>
              </a:rPr>
              <a:t>Monitoring</a:t>
            </a:r>
            <a:endParaRPr lang="en-US" dirty="0" smtClean="0">
              <a:effectLst/>
              <a:latin typeface="Helvetica Neue"/>
              <a:cs typeface="Helvetica Neue"/>
            </a:endParaRPr>
          </a:p>
          <a:p>
            <a:r>
              <a:rPr lang="en-US" dirty="0" smtClean="0"/>
              <a:t>Characterization</a:t>
            </a:r>
            <a:endParaRPr lang="en-US" sz="2400" baseline="0" dirty="0" smtClean="0">
              <a:solidFill>
                <a:schemeClr val="tx1"/>
              </a:solidFill>
              <a:effectLst/>
              <a:latin typeface="Helvetica Neue"/>
              <a:ea typeface="ＭＳ Ｐゴシック" pitchFamily="-65" charset="-128"/>
              <a:cs typeface="Helvetica Neue"/>
            </a:endParaRPr>
          </a:p>
          <a:p>
            <a:r>
              <a:rPr lang="en-US" baseline="0" dirty="0" smtClean="0">
                <a:solidFill>
                  <a:schemeClr val="tx1"/>
                </a:solidFill>
                <a:effectLst/>
                <a:latin typeface="Helvetica Neue"/>
                <a:ea typeface="ＭＳ Ｐゴシック" pitchFamily="-65" charset="-128"/>
                <a:cs typeface="Helvetica Neue"/>
              </a:rPr>
              <a:t>Adaptive Intervention for Game Elements</a:t>
            </a:r>
            <a:endParaRPr lang="en-US" dirty="0" smtClean="0">
              <a:effectLst/>
              <a:latin typeface="Helvetica Neue"/>
              <a:cs typeface="Helvetica Neue"/>
            </a:endParaRPr>
          </a:p>
          <a:p>
            <a:r>
              <a:rPr lang="en-US" baseline="0" dirty="0" smtClean="0">
                <a:solidFill>
                  <a:schemeClr val="tx1"/>
                </a:solidFill>
                <a:effectLst/>
                <a:latin typeface="Helvetica Neue"/>
                <a:ea typeface="ＭＳ Ｐゴシック" pitchFamily="-65" charset="-128"/>
                <a:cs typeface="Helvetica Neue"/>
              </a:rPr>
              <a:t>Assessment Situations for Learning Content</a:t>
            </a:r>
          </a:p>
        </p:txBody>
      </p:sp>
      <p:sp>
        <p:nvSpPr>
          <p:cNvPr id="4" name="Date Placeholder 3"/>
          <p:cNvSpPr>
            <a:spLocks noGrp="1"/>
          </p:cNvSpPr>
          <p:nvPr>
            <p:ph type="dt" sz="half" idx="10"/>
          </p:nvPr>
        </p:nvSpPr>
        <p:spPr/>
        <p:txBody>
          <a:bodyPr/>
          <a:lstStyle/>
          <a:p>
            <a:r>
              <a:rPr lang="en-US" smtClean="0"/>
              <a:t>10.07.12</a:t>
            </a:r>
            <a:endParaRPr lang="de-DE"/>
          </a:p>
        </p:txBody>
      </p:sp>
      <p:sp>
        <p:nvSpPr>
          <p:cNvPr id="5" name="Footer Placeholder 4"/>
          <p:cNvSpPr>
            <a:spLocks noGrp="1"/>
          </p:cNvSpPr>
          <p:nvPr>
            <p:ph type="ftr" sz="quarter" idx="11"/>
          </p:nvPr>
        </p:nvSpPr>
        <p:spPr/>
        <p:txBody>
          <a:bodyPr/>
          <a:lstStyle/>
          <a:p>
            <a:r>
              <a:rPr lang="en-US" smtClean="0"/>
              <a:t>Adaptivity Model for Serious Games   -    Damir Ismailović </a:t>
            </a:r>
            <a:endParaRPr lang="en-US" dirty="0" smtClean="0"/>
          </a:p>
        </p:txBody>
      </p:sp>
      <p:sp>
        <p:nvSpPr>
          <p:cNvPr id="6" name="Slide Number Placeholder 5"/>
          <p:cNvSpPr>
            <a:spLocks noGrp="1"/>
          </p:cNvSpPr>
          <p:nvPr>
            <p:ph type="sldNum" sz="quarter" idx="12"/>
          </p:nvPr>
        </p:nvSpPr>
        <p:spPr/>
        <p:txBody>
          <a:bodyPr/>
          <a:lstStyle/>
          <a:p>
            <a:fld id="{AC328E96-CC9E-764C-8954-4D15D967034D}" type="slidenum">
              <a:rPr lang="de-DE" smtClean="0"/>
              <a:pPr/>
              <a:t>6</a:t>
            </a:fld>
            <a:endParaRPr lang="de-DE" dirty="0"/>
          </a:p>
        </p:txBody>
      </p:sp>
      <p:grpSp>
        <p:nvGrpSpPr>
          <p:cNvPr id="14" name="Group 13"/>
          <p:cNvGrpSpPr/>
          <p:nvPr/>
        </p:nvGrpSpPr>
        <p:grpSpPr>
          <a:xfrm>
            <a:off x="4160283" y="3345944"/>
            <a:ext cx="1554545" cy="1366092"/>
            <a:chOff x="4090928" y="3617404"/>
            <a:chExt cx="1554545" cy="1366092"/>
          </a:xfrm>
        </p:grpSpPr>
        <p:pic>
          <p:nvPicPr>
            <p:cNvPr id="9" name="Picture 8" descr="game4_eup_ipa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010" y="3617404"/>
              <a:ext cx="1498927" cy="1210122"/>
            </a:xfrm>
            <a:prstGeom prst="rect">
              <a:avLst/>
            </a:prstGeom>
          </p:spPr>
        </p:pic>
        <p:sp>
          <p:nvSpPr>
            <p:cNvPr id="10" name="TextBox 9"/>
            <p:cNvSpPr txBox="1"/>
            <p:nvPr/>
          </p:nvSpPr>
          <p:spPr>
            <a:xfrm>
              <a:off x="4090928" y="4675719"/>
              <a:ext cx="1554545" cy="307777"/>
            </a:xfrm>
            <a:prstGeom prst="rect">
              <a:avLst/>
            </a:prstGeom>
            <a:noFill/>
          </p:spPr>
          <p:txBody>
            <a:bodyPr wrap="square" rtlCol="0">
              <a:spAutoFit/>
            </a:bodyPr>
            <a:lstStyle/>
            <a:p>
              <a:pPr algn="ctr"/>
              <a:r>
                <a:rPr lang="en-US" sz="1400" dirty="0" smtClean="0"/>
                <a:t>Game Engine</a:t>
              </a:r>
              <a:endParaRPr lang="en-US" sz="1400" dirty="0"/>
            </a:p>
          </p:txBody>
        </p:sp>
      </p:grpSp>
      <p:graphicFrame>
        <p:nvGraphicFramePr>
          <p:cNvPr id="11" name="Diagram 10"/>
          <p:cNvGraphicFramePr/>
          <p:nvPr>
            <p:extLst>
              <p:ext uri="{D42A27DB-BD31-4B8C-83A1-F6EECF244321}">
                <p14:modId xmlns:p14="http://schemas.microsoft.com/office/powerpoint/2010/main" val="2877807324"/>
              </p:ext>
            </p:extLst>
          </p:nvPr>
        </p:nvGraphicFramePr>
        <p:xfrm>
          <a:off x="6497203" y="2132900"/>
          <a:ext cx="2061124" cy="170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p:cNvGraphicFramePr/>
          <p:nvPr>
            <p:extLst>
              <p:ext uri="{D42A27DB-BD31-4B8C-83A1-F6EECF244321}">
                <p14:modId xmlns:p14="http://schemas.microsoft.com/office/powerpoint/2010/main" val="2490834105"/>
              </p:ext>
            </p:extLst>
          </p:nvPr>
        </p:nvGraphicFramePr>
        <p:xfrm>
          <a:off x="5359619" y="3487318"/>
          <a:ext cx="3784381" cy="20048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6" name="Elbow Connector 15"/>
          <p:cNvCxnSpPr>
            <a:stCxn id="10" idx="2"/>
          </p:cNvCxnSpPr>
          <p:nvPr/>
        </p:nvCxnSpPr>
        <p:spPr bwMode="auto">
          <a:xfrm rot="16200000" flipH="1">
            <a:off x="5474830" y="4174761"/>
            <a:ext cx="300279" cy="1374827"/>
          </a:xfrm>
          <a:prstGeom prst="bentConnector2">
            <a:avLst/>
          </a:prstGeom>
          <a:solidFill>
            <a:schemeClr val="accent1"/>
          </a:solidFill>
          <a:ln w="57150" cap="flat" cmpd="sng" algn="ctr">
            <a:solidFill>
              <a:srgbClr val="FFFFFF"/>
            </a:solidFill>
            <a:prstDash val="solid"/>
            <a:round/>
            <a:headEnd type="none" w="med" len="med"/>
            <a:tailEnd type="arrow"/>
          </a:ln>
          <a:effectLst>
            <a:outerShdw blurRad="50800" dist="38100" dir="2700000" algn="tl" rotWithShape="0">
              <a:prstClr val="black">
                <a:alpha val="40000"/>
              </a:prstClr>
            </a:outerShdw>
          </a:effectLst>
        </p:spPr>
      </p:cxnSp>
      <p:cxnSp>
        <p:nvCxnSpPr>
          <p:cNvPr id="20" name="Elbow Connector 19"/>
          <p:cNvCxnSpPr>
            <a:endCxn id="9" idx="0"/>
          </p:cNvCxnSpPr>
          <p:nvPr/>
        </p:nvCxnSpPr>
        <p:spPr bwMode="auto">
          <a:xfrm rot="10800000" flipV="1">
            <a:off x="4938829" y="2816168"/>
            <a:ext cx="1560766" cy="529776"/>
          </a:xfrm>
          <a:prstGeom prst="bentConnector2">
            <a:avLst/>
          </a:prstGeom>
          <a:solidFill>
            <a:schemeClr val="accent1"/>
          </a:solidFill>
          <a:ln w="57150" cap="flat" cmpd="sng" algn="ctr">
            <a:solidFill>
              <a:srgbClr val="FFFFFF"/>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Elbow Connector 26"/>
          <p:cNvCxnSpPr/>
          <p:nvPr/>
        </p:nvCxnSpPr>
        <p:spPr bwMode="auto">
          <a:xfrm rot="10800000" flipV="1">
            <a:off x="5576719" y="3510349"/>
            <a:ext cx="1814205" cy="433864"/>
          </a:xfrm>
          <a:prstGeom prst="bentConnector3">
            <a:avLst>
              <a:gd name="adj1" fmla="val 50000"/>
            </a:avLst>
          </a:prstGeom>
          <a:solidFill>
            <a:schemeClr val="accent1"/>
          </a:solidFill>
          <a:ln w="57150" cap="flat" cmpd="sng" algn="ctr">
            <a:solidFill>
              <a:srgbClr val="FFFFFF"/>
            </a:solidFill>
            <a:prstDash val="solid"/>
            <a:round/>
            <a:headEnd type="none" w="med" len="med"/>
            <a:tailEnd type="arrow"/>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063288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dirty="0" smtClean="0">
                <a:latin typeface="Helvetica Neue"/>
                <a:ea typeface="ＭＳ Ｐゴシック" charset="0"/>
                <a:cs typeface="Helvetica Neue"/>
              </a:rPr>
              <a:t>THANK YOU</a:t>
            </a:r>
            <a:endParaRPr lang="en-US" dirty="0">
              <a:latin typeface="Helvetica Neue"/>
              <a:ea typeface="ＭＳ Ｐゴシック" charset="0"/>
              <a:cs typeface="Helvetica Neue"/>
            </a:endParaRPr>
          </a:p>
        </p:txBody>
      </p:sp>
      <p:sp>
        <p:nvSpPr>
          <p:cNvPr id="7171" name="Rectangle 3"/>
          <p:cNvSpPr>
            <a:spLocks noGrp="1" noChangeArrowheads="1"/>
          </p:cNvSpPr>
          <p:nvPr>
            <p:ph type="subTitle" idx="1"/>
          </p:nvPr>
        </p:nvSpPr>
        <p:spPr/>
        <p:txBody>
          <a:bodyPr/>
          <a:lstStyle/>
          <a:p>
            <a:pPr eaLnBrk="1" hangingPunct="1"/>
            <a:r>
              <a:rPr lang="en-US" dirty="0" smtClean="0">
                <a:latin typeface="Helvetica Neue"/>
                <a:ea typeface="ＭＳ Ｐゴシック" charset="0"/>
                <a:cs typeface="Helvetica Neue"/>
              </a:rPr>
              <a:t>Damir </a:t>
            </a:r>
            <a:r>
              <a:rPr lang="en-US" dirty="0" err="1" smtClean="0">
                <a:latin typeface="Helvetica Neue"/>
                <a:ea typeface="ＭＳ Ｐゴシック" charset="0"/>
                <a:cs typeface="Helvetica Neue"/>
              </a:rPr>
              <a:t>Ismailovi</a:t>
            </a:r>
            <a:r>
              <a:rPr lang="ta-IN" dirty="0" smtClean="0">
                <a:latin typeface="Helvetica Neue"/>
                <a:ea typeface="ＭＳ Ｐゴシック" charset="0"/>
                <a:cs typeface="Helvetica Neue"/>
              </a:rPr>
              <a:t>ć</a:t>
            </a:r>
            <a:endParaRPr lang="en-US" dirty="0" smtClean="0">
              <a:latin typeface="Helvetica Neue"/>
              <a:ea typeface="ＭＳ Ｐゴシック" charset="0"/>
              <a:cs typeface="Helvetica Neue"/>
            </a:endParaRPr>
          </a:p>
          <a:p>
            <a:pPr eaLnBrk="1" hangingPunct="1"/>
            <a:r>
              <a:rPr lang="en-US" sz="1600" dirty="0" smtClean="0">
                <a:latin typeface="Helvetica Neue"/>
                <a:ea typeface="ＭＳ Ｐゴシック" charset="0"/>
                <a:cs typeface="Helvetica Neue"/>
              </a:rPr>
              <a:t>Chair for Applied</a:t>
            </a:r>
            <a:r>
              <a:rPr lang="en-US" sz="1600" baseline="0" dirty="0" smtClean="0">
                <a:latin typeface="Helvetica Neue"/>
                <a:ea typeface="ＭＳ Ｐゴシック" charset="0"/>
                <a:cs typeface="Helvetica Neue"/>
              </a:rPr>
              <a:t> Software Engineering</a:t>
            </a:r>
          </a:p>
          <a:p>
            <a:pPr eaLnBrk="1" hangingPunct="1"/>
            <a:r>
              <a:rPr lang="en-US" sz="1600" dirty="0" err="1" smtClean="0">
                <a:latin typeface="Helvetica Neue"/>
                <a:ea typeface="ＭＳ Ｐゴシック" charset="0"/>
                <a:cs typeface="Helvetica Neue"/>
              </a:rPr>
              <a:t>Technische</a:t>
            </a:r>
            <a:r>
              <a:rPr lang="en-US" sz="1600" dirty="0" smtClean="0">
                <a:latin typeface="Helvetica Neue"/>
                <a:ea typeface="ＭＳ Ｐゴシック" charset="0"/>
                <a:cs typeface="Helvetica Neue"/>
              </a:rPr>
              <a:t> </a:t>
            </a:r>
            <a:r>
              <a:rPr lang="en-US" sz="1600" dirty="0" err="1" smtClean="0">
                <a:latin typeface="Helvetica Neue"/>
                <a:ea typeface="ＭＳ Ｐゴシック" charset="0"/>
                <a:cs typeface="Helvetica Neue"/>
              </a:rPr>
              <a:t>Universität</a:t>
            </a:r>
            <a:r>
              <a:rPr lang="en-US" sz="1600" dirty="0" smtClean="0">
                <a:latin typeface="Helvetica Neue"/>
                <a:ea typeface="ＭＳ Ｐゴシック" charset="0"/>
                <a:cs typeface="Helvetica Neue"/>
              </a:rPr>
              <a:t> </a:t>
            </a:r>
            <a:r>
              <a:rPr lang="en-US" sz="1600" dirty="0" err="1" smtClean="0">
                <a:latin typeface="Helvetica Neue"/>
                <a:ea typeface="ＭＳ Ｐゴシック" charset="0"/>
                <a:cs typeface="Helvetica Neue"/>
              </a:rPr>
              <a:t>München</a:t>
            </a:r>
            <a:endParaRPr lang="en-US" dirty="0" smtClean="0"/>
          </a:p>
        </p:txBody>
      </p:sp>
      <p:pic>
        <p:nvPicPr>
          <p:cNvPr id="4" name="Picture 3" descr="Emil und pauline 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descr="05_EmilundPauline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37905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2-07-07 at 14.26.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922" y="1938283"/>
            <a:ext cx="4675556" cy="3637869"/>
          </a:xfrm>
          <a:prstGeom prst="rect">
            <a:avLst/>
          </a:prstGeom>
        </p:spPr>
      </p:pic>
      <p:sp>
        <p:nvSpPr>
          <p:cNvPr id="2" name="Title 1"/>
          <p:cNvSpPr>
            <a:spLocks noGrp="1"/>
          </p:cNvSpPr>
          <p:nvPr>
            <p:ph type="title"/>
          </p:nvPr>
        </p:nvSpPr>
        <p:spPr/>
        <p:txBody>
          <a:bodyPr/>
          <a:lstStyle/>
          <a:p>
            <a:r>
              <a:rPr lang="en-US" dirty="0" smtClean="0"/>
              <a:t>Dynamic Adaptivity Process</a:t>
            </a:r>
            <a:endParaRPr lang="en-US" dirty="0"/>
          </a:p>
        </p:txBody>
      </p:sp>
      <p:sp>
        <p:nvSpPr>
          <p:cNvPr id="12" name="Text Placeholder 11"/>
          <p:cNvSpPr>
            <a:spLocks noGrp="1"/>
          </p:cNvSpPr>
          <p:nvPr>
            <p:ph sz="half" idx="2"/>
          </p:nvPr>
        </p:nvSpPr>
        <p:spPr>
          <a:xfrm>
            <a:off x="453754" y="1978207"/>
            <a:ext cx="3987800" cy="4343400"/>
          </a:xfrm>
        </p:spPr>
        <p:txBody>
          <a:bodyPr/>
          <a:lstStyle/>
          <a:p>
            <a:pPr rtl="0" eaLnBrk="1" fontAlgn="base" hangingPunct="1"/>
            <a:r>
              <a:rPr lang="en-US" sz="2400" dirty="0" smtClean="0">
                <a:solidFill>
                  <a:schemeClr val="tx1"/>
                </a:solidFill>
                <a:effectLst/>
                <a:latin typeface="Helvetica Neue"/>
                <a:ea typeface="ＭＳ Ｐゴシック" pitchFamily="-65" charset="-128"/>
                <a:cs typeface="Helvetica Neue"/>
              </a:rPr>
              <a:t>Monitoring the player</a:t>
            </a:r>
          </a:p>
          <a:p>
            <a:pPr rtl="0" eaLnBrk="1" fontAlgn="base" hangingPunct="1"/>
            <a:r>
              <a:rPr lang="en-US" sz="2400" baseline="0" dirty="0" smtClean="0">
                <a:solidFill>
                  <a:schemeClr val="tx1"/>
                </a:solidFill>
                <a:effectLst/>
                <a:latin typeface="Helvetica Neue"/>
                <a:ea typeface="ＭＳ Ｐゴシック" pitchFamily="-65" charset="-128"/>
                <a:cs typeface="Helvetica Neue"/>
              </a:rPr>
              <a:t>Characterize the player</a:t>
            </a:r>
            <a:endParaRPr lang="en-US" dirty="0" smtClean="0">
              <a:effectLst/>
            </a:endParaRPr>
          </a:p>
          <a:p>
            <a:pPr rtl="0" eaLnBrk="1" fontAlgn="base" hangingPunct="1"/>
            <a:r>
              <a:rPr lang="en-US" sz="2400" baseline="0" dirty="0" smtClean="0">
                <a:solidFill>
                  <a:schemeClr val="tx1"/>
                </a:solidFill>
                <a:effectLst/>
                <a:latin typeface="Helvetica Neue"/>
                <a:ea typeface="ＭＳ Ｐゴシック" pitchFamily="-65" charset="-128"/>
                <a:cs typeface="Helvetica Neue"/>
              </a:rPr>
              <a:t>Adaptive Steps</a:t>
            </a:r>
            <a:endParaRPr lang="en-US" dirty="0" smtClean="0">
              <a:effectLst/>
            </a:endParaRPr>
          </a:p>
          <a:p>
            <a:pPr lvl="1"/>
            <a:r>
              <a:rPr lang="en-US" sz="2000" baseline="0" dirty="0" smtClean="0">
                <a:solidFill>
                  <a:schemeClr val="tx1"/>
                </a:solidFill>
                <a:effectLst/>
                <a:latin typeface="Helvetica Neue"/>
                <a:ea typeface="ＭＳ Ｐゴシック" pitchFamily="-65" charset="-128"/>
                <a:cs typeface="Helvetica Neue"/>
              </a:rPr>
              <a:t>Adaptive Intervention for Game Elements</a:t>
            </a:r>
            <a:endParaRPr lang="en-US" dirty="0" smtClean="0">
              <a:effectLst/>
            </a:endParaRPr>
          </a:p>
          <a:p>
            <a:pPr lvl="1"/>
            <a:r>
              <a:rPr lang="en-US" sz="2000" baseline="0" dirty="0" smtClean="0">
                <a:solidFill>
                  <a:schemeClr val="tx1"/>
                </a:solidFill>
                <a:effectLst/>
                <a:latin typeface="Helvetica Neue"/>
                <a:ea typeface="ＭＳ Ｐゴシック" pitchFamily="-65" charset="-128"/>
                <a:cs typeface="Helvetica Neue"/>
              </a:rPr>
              <a:t>Generate Assessment Situations for Learning Content</a:t>
            </a:r>
          </a:p>
        </p:txBody>
      </p:sp>
      <p:sp>
        <p:nvSpPr>
          <p:cNvPr id="4" name="Date Placeholder 3"/>
          <p:cNvSpPr>
            <a:spLocks noGrp="1"/>
          </p:cNvSpPr>
          <p:nvPr>
            <p:ph type="dt" sz="half" idx="10"/>
          </p:nvPr>
        </p:nvSpPr>
        <p:spPr/>
        <p:txBody>
          <a:bodyPr/>
          <a:lstStyle/>
          <a:p>
            <a:r>
              <a:rPr lang="en-US" smtClean="0"/>
              <a:t>10.07.12</a:t>
            </a:r>
            <a:endParaRPr lang="de-DE"/>
          </a:p>
        </p:txBody>
      </p:sp>
      <p:sp>
        <p:nvSpPr>
          <p:cNvPr id="5" name="Footer Placeholder 4"/>
          <p:cNvSpPr>
            <a:spLocks noGrp="1"/>
          </p:cNvSpPr>
          <p:nvPr>
            <p:ph type="ftr" sz="quarter" idx="11"/>
          </p:nvPr>
        </p:nvSpPr>
        <p:spPr/>
        <p:txBody>
          <a:bodyPr/>
          <a:lstStyle/>
          <a:p>
            <a:r>
              <a:rPr lang="en-US" smtClean="0"/>
              <a:t>Adaptivity Model for Serious Games   -    Damir Ismailović </a:t>
            </a:r>
            <a:endParaRPr lang="en-US" dirty="0" smtClean="0"/>
          </a:p>
        </p:txBody>
      </p:sp>
      <p:sp>
        <p:nvSpPr>
          <p:cNvPr id="6" name="Slide Number Placeholder 5"/>
          <p:cNvSpPr>
            <a:spLocks noGrp="1"/>
          </p:cNvSpPr>
          <p:nvPr>
            <p:ph type="sldNum" sz="quarter" idx="12"/>
          </p:nvPr>
        </p:nvSpPr>
        <p:spPr/>
        <p:txBody>
          <a:bodyPr/>
          <a:lstStyle/>
          <a:p>
            <a:fld id="{AC328E96-CC9E-764C-8954-4D15D967034D}" type="slidenum">
              <a:rPr lang="de-DE" smtClean="0"/>
              <a:pPr/>
              <a:t>8</a:t>
            </a:fld>
            <a:endParaRPr lang="de-DE" dirty="0"/>
          </a:p>
        </p:txBody>
      </p:sp>
      <p:sp>
        <p:nvSpPr>
          <p:cNvPr id="8" name="Frame 7"/>
          <p:cNvSpPr/>
          <p:nvPr/>
        </p:nvSpPr>
        <p:spPr bwMode="auto">
          <a:xfrm>
            <a:off x="4870192" y="4114854"/>
            <a:ext cx="1864578" cy="1588150"/>
          </a:xfrm>
          <a:prstGeom prst="frame">
            <a:avLst>
              <a:gd name="adj1" fmla="val 14304"/>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929430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UM_Vorlage_hellblau">
  <a:themeElements>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6479</TotalTime>
  <Words>838</Words>
  <Application>Microsoft Macintosh PowerPoint</Application>
  <PresentationFormat>On-screen Show (4:3)</PresentationFormat>
  <Paragraphs>150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TUM_Vorlage_hellblau</vt:lpstr>
      <vt:lpstr>TOWARDS A CONCEPTUAL MODEL FOR ADAPTIVITY IN SERIOUS GAMES </vt:lpstr>
      <vt:lpstr>Problem Definition</vt:lpstr>
      <vt:lpstr>State of the Art in E-Learning</vt:lpstr>
      <vt:lpstr>State of the Art in  Serious Games</vt:lpstr>
      <vt:lpstr>Research Questions</vt:lpstr>
      <vt:lpstr>DASG Architecture</vt:lpstr>
      <vt:lpstr>THANK YOU</vt:lpstr>
      <vt:lpstr>Dynamic Adaptivity Process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support</dc:creator>
  <cp:lastModifiedBy>Juan Luxor</cp:lastModifiedBy>
  <cp:revision>487</cp:revision>
  <cp:lastPrinted>2012-07-07T13:43:07Z</cp:lastPrinted>
  <dcterms:created xsi:type="dcterms:W3CDTF">2009-06-05T15:41:25Z</dcterms:created>
  <dcterms:modified xsi:type="dcterms:W3CDTF">2012-07-19T08:10:49Z</dcterms:modified>
</cp:coreProperties>
</file>